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</p:sldMasterIdLst>
  <p:notesMasterIdLst>
    <p:notesMasterId r:id="rId12"/>
  </p:notesMasterIdLst>
  <p:handoutMasterIdLst>
    <p:handoutMasterId r:id="rId13"/>
  </p:handoutMasterIdLst>
  <p:sldIdLst>
    <p:sldId id="331" r:id="rId2"/>
    <p:sldId id="2142533971" r:id="rId3"/>
    <p:sldId id="1702" r:id="rId4"/>
    <p:sldId id="2142533973" r:id="rId5"/>
    <p:sldId id="2142533979" r:id="rId6"/>
    <p:sldId id="2142533977" r:id="rId7"/>
    <p:sldId id="2142533976" r:id="rId8"/>
    <p:sldId id="2142533975" r:id="rId9"/>
    <p:sldId id="2142533978" r:id="rId10"/>
    <p:sldId id="1728" r:id="rId11"/>
  </p:sldIdLst>
  <p:sldSz cx="9144000" cy="5143500" type="screen16x9"/>
  <p:notesSz cx="9144000" cy="6858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olivaz, André" initials="RA" lastIdx="1" clrIdx="0">
    <p:extLst>
      <p:ext uri="{19B8F6BF-5375-455C-9EA6-DF929625EA0E}">
        <p15:presenceInfo xmlns:p15="http://schemas.microsoft.com/office/powerpoint/2012/main" userId="S::andre.ramolivaz@ecb.europa.eu::c91dafa3-9391-4e34-8633-54b6bde5886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1A7D7D"/>
    <a:srgbClr val="CFDA70"/>
    <a:srgbClr val="63EAC8"/>
    <a:srgbClr val="C5D0FF"/>
    <a:srgbClr val="98E297"/>
    <a:srgbClr val="FFBAE1"/>
    <a:srgbClr val="FFC271"/>
    <a:srgbClr val="84DFED"/>
    <a:srgbClr val="FFAE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Stile 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ile 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4B1156A-380E-4F78-BDF5-A606A8083BF9}" styleName="Stile medio 4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Stile chiaro 3 - Color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2" autoAdjust="0"/>
    <p:restoredTop sz="96197" autoAdjust="0"/>
  </p:normalViewPr>
  <p:slideViewPr>
    <p:cSldViewPr snapToGrid="0">
      <p:cViewPr varScale="1">
        <p:scale>
          <a:sx n="151" d="100"/>
          <a:sy n="151" d="100"/>
        </p:scale>
        <p:origin x="200" y="2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-821" y="-80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17F434F-700C-46A6-AC44-19391F188A47}" type="datetimeFigureOut">
              <a:rPr lang="en-GB"/>
              <a:pPr>
                <a:defRPr/>
              </a:pPr>
              <a:t>17/06/2023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234CBC7-D9CE-4B47-B776-0EAA113337A6}" type="slidenum">
              <a:rPr lang="en-GB"/>
              <a:pPr>
                <a:defRPr/>
              </a:pPr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363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7B22118-4CE2-4E6B-B1E5-DECDDA16E49E}" type="datetimeFigureOut">
              <a:rPr lang="en-GB"/>
              <a:pPr>
                <a:defRPr/>
              </a:pPr>
              <a:t>17/06/2023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7F2E1EE-DA05-47C4-B8BB-C96BE8BF00C8}" type="slidenum">
              <a:rPr lang="en-GB"/>
              <a:pPr>
                <a:defRPr/>
              </a:pPr>
              <a:t>‹N›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44597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Push the boundaries of </a:t>
            </a:r>
            <a:r>
              <a:rPr lang="en-GB" sz="1200" b="1" dirty="0">
                <a:solidFill>
                  <a:srgbClr val="003299"/>
                </a:solidFill>
              </a:rPr>
              <a:t>technological</a:t>
            </a:r>
            <a:r>
              <a:rPr lang="en-GB" sz="1200" dirty="0"/>
              <a:t> and </a:t>
            </a:r>
            <a:r>
              <a:rPr lang="en-GB" sz="1200" b="1" dirty="0">
                <a:solidFill>
                  <a:srgbClr val="003299"/>
                </a:solidFill>
              </a:rPr>
              <a:t>analytical</a:t>
            </a:r>
            <a:r>
              <a:rPr lang="en-GB" sz="1200" dirty="0"/>
              <a:t> </a:t>
            </a:r>
            <a:r>
              <a:rPr lang="en-GB" sz="1200" b="1" dirty="0">
                <a:solidFill>
                  <a:srgbClr val="003299"/>
                </a:solidFill>
              </a:rPr>
              <a:t>possibilities</a:t>
            </a:r>
            <a:r>
              <a:rPr lang="en-GB" sz="1200" dirty="0"/>
              <a:t> to </a:t>
            </a:r>
            <a:r>
              <a:rPr lang="en-GB" sz="1200" b="1" dirty="0">
                <a:solidFill>
                  <a:srgbClr val="003299"/>
                </a:solidFill>
              </a:rPr>
              <a:t>reduce operational IT risk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>
                <a:solidFill>
                  <a:srgbClr val="003299"/>
                </a:solidFill>
              </a:rPr>
              <a:t>Improve</a:t>
            </a:r>
            <a:r>
              <a:rPr lang="en-GB" sz="1200" dirty="0"/>
              <a:t> my technical skills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F2E1EE-DA05-47C4-B8BB-C96BE8BF00C8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6017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F2E1EE-DA05-47C4-B8BB-C96BE8BF00C8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08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F2E1EE-DA05-47C4-B8BB-C96BE8BF00C8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272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F2E1EE-DA05-47C4-B8BB-C96BE8BF00C8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000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F2E1EE-DA05-47C4-B8BB-C96BE8BF00C8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2890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F2E1EE-DA05-47C4-B8BB-C96BE8BF00C8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022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F2E1EE-DA05-47C4-B8BB-C96BE8BF00C8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2403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F2E1EE-DA05-47C4-B8BB-C96BE8BF00C8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700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-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72225" y="5003800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www.ecb.europa.eu © </a:t>
            </a:r>
          </a:p>
        </p:txBody>
      </p:sp>
      <p:pic>
        <p:nvPicPr>
          <p:cNvPr id="8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68313" y="3124200"/>
            <a:ext cx="792162" cy="26988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30000"/>
              </a:spcBef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buChar char="–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buChar char="•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buChar char="–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  <a:defRPr/>
            </a:pPr>
            <a:endParaRPr lang="en-GB" altLang="en-US" sz="1800">
              <a:ea typeface="ヒラギノ角ゴ Pro W3"/>
              <a:cs typeface="ヒラギノ角ゴ Pro W3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44488"/>
            <a:ext cx="1765542" cy="766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2"/>
          <p:cNvSpPr>
            <a:spLocks noGrp="1"/>
          </p:cNvSpPr>
          <p:nvPr>
            <p:ph type="ctrTitle"/>
          </p:nvPr>
        </p:nvSpPr>
        <p:spPr>
          <a:xfrm>
            <a:off x="468314" y="1653779"/>
            <a:ext cx="3024187" cy="1458515"/>
          </a:xfrm>
        </p:spPr>
        <p:txBody>
          <a:bodyPr/>
          <a:lstStyle>
            <a:lvl1pPr>
              <a:lnSpc>
                <a:spcPts val="3500"/>
              </a:lnSpc>
              <a:defRPr sz="3200"/>
            </a:lvl1pPr>
          </a:lstStyle>
          <a:p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14" name="Subtitle 4"/>
          <p:cNvSpPr>
            <a:spLocks noGrp="1"/>
          </p:cNvSpPr>
          <p:nvPr>
            <p:ph type="subTitle" idx="4294967295"/>
          </p:nvPr>
        </p:nvSpPr>
        <p:spPr>
          <a:xfrm>
            <a:off x="468314" y="3233737"/>
            <a:ext cx="2663825" cy="102512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en-GB" altLang="en-US" sz="2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/>
              <a:t>Click to edit Master subtitle style</a:t>
            </a:r>
            <a:endParaRPr lang="en-GB" alt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600450" y="4407694"/>
            <a:ext cx="5183188" cy="66556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lang="en-US" altLang="en-US" sz="1800" b="1" dirty="0" smtClean="0">
                <a:solidFill>
                  <a:srgbClr val="003299"/>
                </a:solidFill>
              </a:defRPr>
            </a:lvl1pPr>
            <a:lvl2pPr>
              <a:defRPr lang="en-US" altLang="en-US" dirty="0" smtClean="0"/>
            </a:lvl2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370263" y="0"/>
            <a:ext cx="5773737" cy="4340224"/>
          </a:xfrm>
          <a:custGeom>
            <a:avLst/>
            <a:gdLst/>
            <a:ahLst/>
            <a:cxnLst/>
            <a:rect l="l" t="t" r="r" b="b"/>
            <a:pathLst>
              <a:path w="5773737" h="4340224">
                <a:moveTo>
                  <a:pt x="1200952" y="0"/>
                </a:moveTo>
                <a:lnTo>
                  <a:pt x="5773737" y="0"/>
                </a:lnTo>
                <a:lnTo>
                  <a:pt x="5773737" y="4330018"/>
                </a:lnTo>
                <a:lnTo>
                  <a:pt x="5770913" y="4340224"/>
                </a:lnTo>
                <a:lnTo>
                  <a:pt x="0" y="4340224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468313" y="4408884"/>
            <a:ext cx="2543244" cy="66556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lang="en-US" altLang="en-US" sz="1600" b="1" kern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lang="en-US" altLang="en-US" kern="1200" dirty="0" smtClean="0"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n-US" altLang="en-US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177413" y="4931439"/>
            <a:ext cx="384493" cy="1447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1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09D98C6-26D6-459A-841A-186F99F43B1C}" type="slidenum">
              <a:rPr lang="en-GB" smtClean="0"/>
              <a:pPr>
                <a:defRPr/>
              </a:pPr>
              <a:t>‹N›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0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Images &amp; Tex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022725" y="3706813"/>
            <a:ext cx="45720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0000"/>
              </a:spcBef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buChar char="–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buChar char="•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buChar char="–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GB" altLang="en-US" sz="1800" dirty="0"/>
              <a:t>Use this type of slide to combine text information with an additional picture.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GB" altLang="en-US" sz="1800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25"/>
          </p:nvPr>
        </p:nvSpPr>
        <p:spPr>
          <a:xfrm>
            <a:off x="0" y="1081088"/>
            <a:ext cx="4281488" cy="3668712"/>
          </a:xfrm>
          <a:custGeom>
            <a:avLst/>
            <a:gdLst/>
            <a:ahLst/>
            <a:cxnLst/>
            <a:rect l="l" t="t" r="r" b="b"/>
            <a:pathLst>
              <a:path w="4281488" h="3668712">
                <a:moveTo>
                  <a:pt x="0" y="0"/>
                </a:moveTo>
                <a:lnTo>
                  <a:pt x="4281488" y="0"/>
                </a:lnTo>
                <a:lnTo>
                  <a:pt x="3270391" y="3668712"/>
                </a:lnTo>
                <a:lnTo>
                  <a:pt x="0" y="3668712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26"/>
          </p:nvPr>
        </p:nvSpPr>
        <p:spPr>
          <a:xfrm>
            <a:off x="3667125" y="1081088"/>
            <a:ext cx="3319463" cy="2225675"/>
          </a:xfrm>
          <a:custGeom>
            <a:avLst/>
            <a:gdLst/>
            <a:ahLst/>
            <a:cxnLst/>
            <a:rect l="l" t="t" r="r" b="b"/>
            <a:pathLst>
              <a:path w="3319463" h="2225675">
                <a:moveTo>
                  <a:pt x="611660" y="0"/>
                </a:moveTo>
                <a:lnTo>
                  <a:pt x="3319463" y="0"/>
                </a:lnTo>
                <a:lnTo>
                  <a:pt x="2707803" y="2225675"/>
                </a:lnTo>
                <a:lnTo>
                  <a:pt x="0" y="2225675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27"/>
          </p:nvPr>
        </p:nvSpPr>
        <p:spPr>
          <a:xfrm>
            <a:off x="6372226" y="1081088"/>
            <a:ext cx="2771775" cy="2225675"/>
          </a:xfrm>
          <a:custGeom>
            <a:avLst/>
            <a:gdLst/>
            <a:ahLst/>
            <a:cxnLst/>
            <a:rect l="l" t="t" r="r" b="b"/>
            <a:pathLst>
              <a:path w="2771775" h="2225675">
                <a:moveTo>
                  <a:pt x="601377" y="0"/>
                </a:moveTo>
                <a:lnTo>
                  <a:pt x="2771775" y="0"/>
                </a:lnTo>
                <a:lnTo>
                  <a:pt x="2771775" y="2225675"/>
                </a:lnTo>
                <a:lnTo>
                  <a:pt x="0" y="2225675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8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0DA3C42-660F-4070-8F99-4723B647437B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7178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 &amp; 2 Text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3"/>
          <p:cNvGrpSpPr>
            <a:grpSpLocks/>
          </p:cNvGrpSpPr>
          <p:nvPr/>
        </p:nvGrpSpPr>
        <p:grpSpPr bwMode="auto">
          <a:xfrm>
            <a:off x="69850" y="1304925"/>
            <a:ext cx="4718050" cy="2789238"/>
            <a:chOff x="683589" y="1495330"/>
            <a:chExt cx="3582384" cy="2731752"/>
          </a:xfrm>
        </p:grpSpPr>
        <p:sp>
          <p:nvSpPr>
            <p:cNvPr id="8" name="Parallelogram 7"/>
            <p:cNvSpPr/>
            <p:nvPr/>
          </p:nvSpPr>
          <p:spPr bwMode="auto">
            <a:xfrm>
              <a:off x="733010" y="1495330"/>
              <a:ext cx="3532963" cy="2512527"/>
            </a:xfrm>
            <a:prstGeom prst="parallelogram">
              <a:avLst>
                <a:gd name="adj" fmla="val 24016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  <p:sp>
          <p:nvSpPr>
            <p:cNvPr id="9" name="Parallelogram 8"/>
            <p:cNvSpPr/>
            <p:nvPr/>
          </p:nvSpPr>
          <p:spPr bwMode="auto">
            <a:xfrm>
              <a:off x="683589" y="3788634"/>
              <a:ext cx="3164118" cy="438448"/>
            </a:xfrm>
            <a:prstGeom prst="parallelogram">
              <a:avLst>
                <a:gd name="adj" fmla="val 26684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4321175" y="1304925"/>
            <a:ext cx="4718050" cy="2789238"/>
            <a:chOff x="683589" y="1495330"/>
            <a:chExt cx="3582384" cy="2731752"/>
          </a:xfrm>
        </p:grpSpPr>
        <p:sp>
          <p:nvSpPr>
            <p:cNvPr id="11" name="Parallelogram 10"/>
            <p:cNvSpPr/>
            <p:nvPr/>
          </p:nvSpPr>
          <p:spPr bwMode="auto">
            <a:xfrm>
              <a:off x="733010" y="1495330"/>
              <a:ext cx="3532963" cy="2512527"/>
            </a:xfrm>
            <a:prstGeom prst="parallelogram">
              <a:avLst>
                <a:gd name="adj" fmla="val 24016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  <p:sp>
          <p:nvSpPr>
            <p:cNvPr id="12" name="Parallelogram 11"/>
            <p:cNvSpPr/>
            <p:nvPr/>
          </p:nvSpPr>
          <p:spPr bwMode="auto">
            <a:xfrm>
              <a:off x="683589" y="3788634"/>
              <a:ext cx="3164118" cy="438448"/>
            </a:xfrm>
            <a:prstGeom prst="parallelogram">
              <a:avLst>
                <a:gd name="adj" fmla="val 26684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</p:grp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98513" y="1378791"/>
            <a:ext cx="3363912" cy="2198127"/>
          </a:xfr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049838" y="1378791"/>
            <a:ext cx="3363912" cy="2198127"/>
          </a:xfr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3"/>
          </p:nvPr>
        </p:nvSpPr>
        <p:spPr>
          <a:xfrm>
            <a:off x="233363" y="3727825"/>
            <a:ext cx="3817937" cy="27699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en-US" sz="1800" kern="1200" smtClean="0">
                <a:solidFill>
                  <a:srgbClr val="003299"/>
                </a:solidFill>
                <a:latin typeface="Arial" pitchFamily="34" charset="0"/>
                <a:cs typeface="Arial" pitchFamily="34" charset="0"/>
              </a:defRPr>
            </a:lvl1pPr>
            <a:lvl2pPr>
              <a:defRPr lang="en-US" kern="1200" smtClean="0"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kern="1200" smtClean="0"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kern="1200" smtClean="0"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GB" kern="1200"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4463256" y="3727825"/>
            <a:ext cx="3817937" cy="27699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en-US" sz="1800" kern="1200" smtClean="0">
                <a:solidFill>
                  <a:srgbClr val="003299"/>
                </a:solidFill>
                <a:latin typeface="Arial" pitchFamily="34" charset="0"/>
                <a:cs typeface="Arial" pitchFamily="34" charset="0"/>
              </a:defRPr>
            </a:lvl1pPr>
            <a:lvl2pPr>
              <a:defRPr lang="en-US" kern="1200" smtClean="0"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kern="1200" smtClean="0"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kern="1200" smtClean="0"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GB" kern="1200"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5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BA72E3F-5303-46E1-A186-FC1E3B29EC1E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858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Images &amp; 6 Text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3"/>
          <p:cNvGrpSpPr>
            <a:grpSpLocks/>
          </p:cNvGrpSpPr>
          <p:nvPr/>
        </p:nvGrpSpPr>
        <p:grpSpPr bwMode="auto">
          <a:xfrm>
            <a:off x="5697538" y="2898775"/>
            <a:ext cx="2992437" cy="1770063"/>
            <a:chOff x="683589" y="1495330"/>
            <a:chExt cx="3582384" cy="2731752"/>
          </a:xfrm>
        </p:grpSpPr>
        <p:sp>
          <p:nvSpPr>
            <p:cNvPr id="16" name="Parallelogram 15"/>
            <p:cNvSpPr/>
            <p:nvPr/>
          </p:nvSpPr>
          <p:spPr bwMode="auto">
            <a:xfrm>
              <a:off x="733001" y="1495330"/>
              <a:ext cx="3532972" cy="2513701"/>
            </a:xfrm>
            <a:prstGeom prst="parallelogram">
              <a:avLst>
                <a:gd name="adj" fmla="val 24016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  <p:sp>
          <p:nvSpPr>
            <p:cNvPr id="17" name="Parallelogram 16"/>
            <p:cNvSpPr/>
            <p:nvPr/>
          </p:nvSpPr>
          <p:spPr bwMode="auto">
            <a:xfrm>
              <a:off x="683589" y="3788531"/>
              <a:ext cx="3164281" cy="438551"/>
            </a:xfrm>
            <a:prstGeom prst="parallelogram">
              <a:avLst>
                <a:gd name="adj" fmla="val 26684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</p:grpSp>
      <p:grpSp>
        <p:nvGrpSpPr>
          <p:cNvPr id="18" name="Group 13"/>
          <p:cNvGrpSpPr>
            <a:grpSpLocks/>
          </p:cNvGrpSpPr>
          <p:nvPr/>
        </p:nvGrpSpPr>
        <p:grpSpPr bwMode="auto">
          <a:xfrm>
            <a:off x="2927350" y="2905125"/>
            <a:ext cx="2992438" cy="1768475"/>
            <a:chOff x="683589" y="1495330"/>
            <a:chExt cx="3582384" cy="2731752"/>
          </a:xfrm>
        </p:grpSpPr>
        <p:sp>
          <p:nvSpPr>
            <p:cNvPr id="19" name="Parallelogram 18"/>
            <p:cNvSpPr/>
            <p:nvPr/>
          </p:nvSpPr>
          <p:spPr bwMode="auto">
            <a:xfrm>
              <a:off x="733001" y="1495330"/>
              <a:ext cx="3532972" cy="2513507"/>
            </a:xfrm>
            <a:prstGeom prst="parallelogram">
              <a:avLst>
                <a:gd name="adj" fmla="val 24016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  <p:sp>
          <p:nvSpPr>
            <p:cNvPr id="20" name="Parallelogram 19"/>
            <p:cNvSpPr/>
            <p:nvPr/>
          </p:nvSpPr>
          <p:spPr bwMode="auto">
            <a:xfrm>
              <a:off x="683589" y="3788139"/>
              <a:ext cx="3164281" cy="438943"/>
            </a:xfrm>
            <a:prstGeom prst="parallelogram">
              <a:avLst>
                <a:gd name="adj" fmla="val 26684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</p:grpSp>
      <p:grpSp>
        <p:nvGrpSpPr>
          <p:cNvPr id="21" name="Group 13"/>
          <p:cNvGrpSpPr>
            <a:grpSpLocks/>
          </p:cNvGrpSpPr>
          <p:nvPr/>
        </p:nvGrpSpPr>
        <p:grpSpPr bwMode="auto">
          <a:xfrm>
            <a:off x="157163" y="2905125"/>
            <a:ext cx="2994025" cy="1768475"/>
            <a:chOff x="683589" y="1495330"/>
            <a:chExt cx="3582384" cy="2731752"/>
          </a:xfrm>
        </p:grpSpPr>
        <p:sp>
          <p:nvSpPr>
            <p:cNvPr id="22" name="Parallelogram 21"/>
            <p:cNvSpPr/>
            <p:nvPr/>
          </p:nvSpPr>
          <p:spPr bwMode="auto">
            <a:xfrm>
              <a:off x="732975" y="1495330"/>
              <a:ext cx="3532998" cy="2513507"/>
            </a:xfrm>
            <a:prstGeom prst="parallelogram">
              <a:avLst>
                <a:gd name="adj" fmla="val 24016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  <p:sp>
          <p:nvSpPr>
            <p:cNvPr id="23" name="Parallelogram 22"/>
            <p:cNvSpPr/>
            <p:nvPr/>
          </p:nvSpPr>
          <p:spPr bwMode="auto">
            <a:xfrm>
              <a:off x="683589" y="3788139"/>
              <a:ext cx="3164503" cy="438943"/>
            </a:xfrm>
            <a:prstGeom prst="parallelogram">
              <a:avLst>
                <a:gd name="adj" fmla="val 26684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</p:grpSp>
      <p:grpSp>
        <p:nvGrpSpPr>
          <p:cNvPr id="24" name="Group 13"/>
          <p:cNvGrpSpPr>
            <a:grpSpLocks/>
          </p:cNvGrpSpPr>
          <p:nvPr/>
        </p:nvGrpSpPr>
        <p:grpSpPr bwMode="auto">
          <a:xfrm>
            <a:off x="5913438" y="1106488"/>
            <a:ext cx="2994025" cy="1770062"/>
            <a:chOff x="683589" y="1495330"/>
            <a:chExt cx="3582384" cy="2731752"/>
          </a:xfrm>
        </p:grpSpPr>
        <p:sp>
          <p:nvSpPr>
            <p:cNvPr id="25" name="Parallelogram 24"/>
            <p:cNvSpPr/>
            <p:nvPr/>
          </p:nvSpPr>
          <p:spPr bwMode="auto">
            <a:xfrm>
              <a:off x="732975" y="1495330"/>
              <a:ext cx="3532998" cy="2513703"/>
            </a:xfrm>
            <a:prstGeom prst="parallelogram">
              <a:avLst>
                <a:gd name="adj" fmla="val 24016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  <p:sp>
          <p:nvSpPr>
            <p:cNvPr id="26" name="Parallelogram 25"/>
            <p:cNvSpPr/>
            <p:nvPr/>
          </p:nvSpPr>
          <p:spPr bwMode="auto">
            <a:xfrm>
              <a:off x="683589" y="3788532"/>
              <a:ext cx="3164503" cy="438550"/>
            </a:xfrm>
            <a:prstGeom prst="parallelogram">
              <a:avLst>
                <a:gd name="adj" fmla="val 26684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</p:grpSp>
      <p:grpSp>
        <p:nvGrpSpPr>
          <p:cNvPr id="27" name="Group 13"/>
          <p:cNvGrpSpPr>
            <a:grpSpLocks/>
          </p:cNvGrpSpPr>
          <p:nvPr/>
        </p:nvGrpSpPr>
        <p:grpSpPr bwMode="auto">
          <a:xfrm>
            <a:off x="3143250" y="1112838"/>
            <a:ext cx="2994025" cy="1768475"/>
            <a:chOff x="683589" y="1495330"/>
            <a:chExt cx="3582384" cy="2731752"/>
          </a:xfrm>
        </p:grpSpPr>
        <p:sp>
          <p:nvSpPr>
            <p:cNvPr id="28" name="Parallelogram 27"/>
            <p:cNvSpPr/>
            <p:nvPr/>
          </p:nvSpPr>
          <p:spPr bwMode="auto">
            <a:xfrm>
              <a:off x="732975" y="1495330"/>
              <a:ext cx="3532998" cy="2513505"/>
            </a:xfrm>
            <a:prstGeom prst="parallelogram">
              <a:avLst>
                <a:gd name="adj" fmla="val 24016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  <p:sp>
          <p:nvSpPr>
            <p:cNvPr id="29" name="Parallelogram 28"/>
            <p:cNvSpPr/>
            <p:nvPr/>
          </p:nvSpPr>
          <p:spPr bwMode="auto">
            <a:xfrm>
              <a:off x="683589" y="3788137"/>
              <a:ext cx="3164503" cy="438945"/>
            </a:xfrm>
            <a:prstGeom prst="parallelogram">
              <a:avLst>
                <a:gd name="adj" fmla="val 26684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</p:grpSp>
      <p:grpSp>
        <p:nvGrpSpPr>
          <p:cNvPr id="30" name="Group 13"/>
          <p:cNvGrpSpPr>
            <a:grpSpLocks/>
          </p:cNvGrpSpPr>
          <p:nvPr/>
        </p:nvGrpSpPr>
        <p:grpSpPr bwMode="auto">
          <a:xfrm>
            <a:off x="373063" y="1112838"/>
            <a:ext cx="2994025" cy="1768475"/>
            <a:chOff x="683589" y="1495330"/>
            <a:chExt cx="3582384" cy="2731752"/>
          </a:xfrm>
        </p:grpSpPr>
        <p:sp>
          <p:nvSpPr>
            <p:cNvPr id="31" name="Parallelogram 30"/>
            <p:cNvSpPr/>
            <p:nvPr/>
          </p:nvSpPr>
          <p:spPr bwMode="auto">
            <a:xfrm>
              <a:off x="732975" y="1495330"/>
              <a:ext cx="3532998" cy="2513505"/>
            </a:xfrm>
            <a:prstGeom prst="parallelogram">
              <a:avLst>
                <a:gd name="adj" fmla="val 24016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  <p:sp>
          <p:nvSpPr>
            <p:cNvPr id="32" name="Parallelogram 31"/>
            <p:cNvSpPr/>
            <p:nvPr/>
          </p:nvSpPr>
          <p:spPr bwMode="auto">
            <a:xfrm>
              <a:off x="683589" y="3788137"/>
              <a:ext cx="3164503" cy="438945"/>
            </a:xfrm>
            <a:prstGeom prst="parallelogram">
              <a:avLst>
                <a:gd name="adj" fmla="val 26684"/>
              </a:avLst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0" sx="102000" sy="102000" algn="ctr" rotWithShape="0">
                <a:prstClr val="black">
                  <a:alpha val="1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GB">
                <a:latin typeface="Arial" charset="0"/>
                <a:ea typeface="ヒラギノ角ゴ Pro W3" pitchFamily="-64" charset="-128"/>
              </a:endParaRPr>
            </a:p>
          </p:txBody>
        </p:sp>
      </p:grpSp>
      <p:sp>
        <p:nvSpPr>
          <p:cNvPr id="33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37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89757" y="2922682"/>
            <a:ext cx="2170112" cy="1466850"/>
          </a:xfr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367088" y="2922682"/>
            <a:ext cx="2170112" cy="1466850"/>
          </a:xfr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137276" y="2922682"/>
            <a:ext cx="2170112" cy="1466850"/>
          </a:xfr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4" name="Text Placeholder 42"/>
          <p:cNvSpPr>
            <a:spLocks noGrp="1"/>
          </p:cNvSpPr>
          <p:nvPr>
            <p:ph type="body" sz="quarter" idx="25"/>
          </p:nvPr>
        </p:nvSpPr>
        <p:spPr>
          <a:xfrm>
            <a:off x="3348319" y="2650940"/>
            <a:ext cx="2362200" cy="18466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en-GB" sz="1200" kern="1200" dirty="0" smtClean="0">
                <a:solidFill>
                  <a:srgbClr val="0032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2"/>
          <p:cNvSpPr>
            <a:spLocks noGrp="1"/>
          </p:cNvSpPr>
          <p:nvPr>
            <p:ph type="body" sz="quarter" idx="26"/>
          </p:nvPr>
        </p:nvSpPr>
        <p:spPr>
          <a:xfrm>
            <a:off x="6054725" y="2650940"/>
            <a:ext cx="2362200" cy="18466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en-GB" sz="1200" kern="1200" dirty="0" smtClean="0">
                <a:solidFill>
                  <a:srgbClr val="0032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42"/>
          <p:cNvSpPr>
            <a:spLocks noGrp="1"/>
          </p:cNvSpPr>
          <p:nvPr>
            <p:ph type="body" sz="quarter" idx="27"/>
          </p:nvPr>
        </p:nvSpPr>
        <p:spPr>
          <a:xfrm>
            <a:off x="298450" y="4434423"/>
            <a:ext cx="2362200" cy="18466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en-GB" sz="1200" kern="1200" dirty="0" smtClean="0">
                <a:solidFill>
                  <a:srgbClr val="0032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2"/>
          <p:cNvSpPr>
            <a:spLocks noGrp="1"/>
          </p:cNvSpPr>
          <p:nvPr>
            <p:ph type="body" sz="quarter" idx="28"/>
          </p:nvPr>
        </p:nvSpPr>
        <p:spPr>
          <a:xfrm>
            <a:off x="3081619" y="4434423"/>
            <a:ext cx="2362200" cy="18466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en-GB" sz="1200" kern="1200" dirty="0" smtClean="0">
                <a:solidFill>
                  <a:srgbClr val="0032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2"/>
          <p:cNvSpPr>
            <a:spLocks noGrp="1"/>
          </p:cNvSpPr>
          <p:nvPr>
            <p:ph type="body" sz="quarter" idx="29"/>
          </p:nvPr>
        </p:nvSpPr>
        <p:spPr>
          <a:xfrm>
            <a:off x="5788025" y="4434423"/>
            <a:ext cx="2362200" cy="18466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en-GB" sz="1200" kern="1200" dirty="0" smtClean="0">
                <a:solidFill>
                  <a:srgbClr val="0032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798513" y="1130300"/>
            <a:ext cx="2170112" cy="1466850"/>
          </a:xfr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3575844" y="1130300"/>
            <a:ext cx="2170112" cy="1466850"/>
          </a:xfr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6346032" y="1130300"/>
            <a:ext cx="2170112" cy="1466850"/>
          </a:xfr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2" name="Text Placeholder 42"/>
          <p:cNvSpPr>
            <a:spLocks noGrp="1"/>
          </p:cNvSpPr>
          <p:nvPr>
            <p:ph type="body" sz="quarter" idx="24"/>
          </p:nvPr>
        </p:nvSpPr>
        <p:spPr>
          <a:xfrm>
            <a:off x="565150" y="2650940"/>
            <a:ext cx="2362200" cy="18466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lang="en-GB" sz="1200" kern="1200" dirty="0" smtClean="0">
                <a:solidFill>
                  <a:srgbClr val="0032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33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8FEA1CF-1579-45EC-9E56-EF15D56DBEB1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2016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ort Elements - Big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5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68313" y="1150144"/>
            <a:ext cx="8415711" cy="3351610"/>
          </a:xfrm>
        </p:spPr>
        <p:txBody>
          <a:bodyPr/>
          <a:lstStyle>
            <a:lvl1pPr>
              <a:defRPr sz="1900"/>
            </a:lvl1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43EF798-D4BF-4CE5-972F-32B7F8D53192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744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ort Elements - long headlin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5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68313" y="1150144"/>
            <a:ext cx="8415711" cy="3351610"/>
          </a:xfrm>
        </p:spPr>
        <p:txBody>
          <a:bodyPr/>
          <a:lstStyle>
            <a:lvl1pPr>
              <a:defRPr sz="1900"/>
            </a:lvl1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43EF798-D4BF-4CE5-972F-32B7F8D53192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2788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port Elements - Fullpag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43EF798-D4BF-4CE5-972F-32B7F8D53192}" type="slidenum">
              <a:rPr/>
              <a:pPr>
                <a:defRPr/>
              </a:pPr>
              <a:t>‹N›</a:t>
            </a:fld>
            <a:endParaRPr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68313" y="748145"/>
            <a:ext cx="8415711" cy="3753609"/>
          </a:xfrm>
        </p:spPr>
        <p:txBody>
          <a:bodyPr/>
          <a:lstStyle>
            <a:lvl1pPr>
              <a:defRPr sz="1900"/>
            </a:lvl1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126932"/>
            <a:ext cx="8404225" cy="40744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0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37117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ort Elements - Smal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 bwMode="auto">
          <a:xfrm>
            <a:off x="3629025" y="1782763"/>
            <a:ext cx="5514975" cy="2697162"/>
          </a:xfrm>
          <a:custGeom>
            <a:avLst/>
            <a:gdLst/>
            <a:ahLst/>
            <a:cxnLst/>
            <a:rect l="l" t="t" r="r" b="b"/>
            <a:pathLst>
              <a:path w="5514975" h="2697162">
                <a:moveTo>
                  <a:pt x="771523" y="0"/>
                </a:moveTo>
                <a:lnTo>
                  <a:pt x="5514975" y="0"/>
                </a:lnTo>
                <a:lnTo>
                  <a:pt x="5514975" y="2658323"/>
                </a:lnTo>
                <a:lnTo>
                  <a:pt x="5503865" y="2697162"/>
                </a:lnTo>
                <a:lnTo>
                  <a:pt x="0" y="2697162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0" sx="102000" sy="102000" algn="ctr" rotWithShape="0">
              <a:prstClr val="black">
                <a:alpha val="10000"/>
              </a:prstClr>
            </a:outerShdw>
          </a:effectLst>
        </p:spPr>
        <p:txBody>
          <a:bodyPr anchor="ctr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GB"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idx="4294967295"/>
          </p:nvPr>
        </p:nvSpPr>
        <p:spPr>
          <a:xfrm>
            <a:off x="4427538" y="2139554"/>
            <a:ext cx="4465450" cy="2283619"/>
          </a:xfrm>
        </p:spPr>
        <p:txBody>
          <a:bodyPr/>
          <a:lstStyle>
            <a:lvl1pPr>
              <a:defRPr sz="1900"/>
            </a:lvl1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A01E872-82FC-4C8E-B2FB-E6194C1B3A8B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0293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hart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466725" y="1069892"/>
            <a:ext cx="4023388" cy="3348038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9" name="Chart Placeholder 7"/>
          <p:cNvSpPr>
            <a:spLocks noGrp="1"/>
          </p:cNvSpPr>
          <p:nvPr>
            <p:ph type="chart" sz="quarter" idx="13"/>
          </p:nvPr>
        </p:nvSpPr>
        <p:spPr>
          <a:xfrm>
            <a:off x="4660490" y="1059916"/>
            <a:ext cx="4211992" cy="3348038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3799" y="4462463"/>
            <a:ext cx="4032250" cy="32385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300037" indent="0">
              <a:buFontTx/>
              <a:buNone/>
              <a:defRPr sz="1600"/>
            </a:lvl2pPr>
            <a:lvl3pPr marL="598487" indent="0">
              <a:buFontTx/>
              <a:buNone/>
              <a:defRPr sz="1600"/>
            </a:lvl3pPr>
            <a:lvl4pPr marL="915987" indent="0">
              <a:buFontTx/>
              <a:buNone/>
              <a:defRPr sz="1600"/>
            </a:lvl4pPr>
            <a:lvl5pPr marL="1220787" indent="0">
              <a:buFontTx/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0032" y="4462463"/>
            <a:ext cx="4032250" cy="32385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 marL="300037" indent="0">
              <a:buFontTx/>
              <a:buNone/>
              <a:defRPr sz="1600"/>
            </a:lvl2pPr>
            <a:lvl3pPr marL="598487" indent="0">
              <a:buFontTx/>
              <a:buNone/>
              <a:defRPr sz="1600"/>
            </a:lvl3pPr>
            <a:lvl4pPr marL="915987" indent="0">
              <a:buFontTx/>
              <a:buNone/>
              <a:defRPr sz="1600"/>
            </a:lvl4pPr>
            <a:lvl5pPr marL="1220787" indent="0">
              <a:buFontTx/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D54B54B-21A5-4A81-9DBB-E8A2D9055AC6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9031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hart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"/>
          <p:cNvCxnSpPr>
            <a:cxnSpLocks noChangeShapeType="1"/>
          </p:cNvCxnSpPr>
          <p:nvPr/>
        </p:nvCxnSpPr>
        <p:spPr bwMode="auto">
          <a:xfrm>
            <a:off x="0" y="0"/>
            <a:ext cx="914400" cy="0"/>
          </a:xfrm>
          <a:prstGeom prst="line">
            <a:avLst/>
          </a:prstGeom>
          <a:noFill/>
          <a:ln w="0" algn="ctr">
            <a:solidFill>
              <a:srgbClr val="FB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33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457200" y="1107035"/>
            <a:ext cx="4105835" cy="1747838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14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4778188" y="1107035"/>
            <a:ext cx="4105835" cy="1747838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15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457200" y="2917906"/>
            <a:ext cx="4105835" cy="1747838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16" name="Chart Placeholder 2"/>
          <p:cNvSpPr>
            <a:spLocks noGrp="1"/>
          </p:cNvSpPr>
          <p:nvPr>
            <p:ph type="chart" sz="quarter" idx="17"/>
          </p:nvPr>
        </p:nvSpPr>
        <p:spPr>
          <a:xfrm>
            <a:off x="4778188" y="2917906"/>
            <a:ext cx="4105835" cy="1747838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2C3178D-8C02-4270-AEB6-2C0BB55496FC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264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rganization Chart or other visualization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66726" y="1071563"/>
            <a:ext cx="8397875" cy="3351610"/>
          </a:xfrm>
        </p:spPr>
        <p:txBody>
          <a:bodyPr/>
          <a:lstStyle/>
          <a:p>
            <a:pPr lvl="0"/>
            <a:r>
              <a:rPr lang="en-US" noProof="0"/>
              <a:t>Click icon to add SmartArt graphic</a:t>
            </a:r>
            <a:endParaRPr lang="en-GB" noProof="0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D074FCB-58C1-4095-8B58-9DEF061B80C0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4736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- Text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72225" y="50133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www.ecb.europa.eu ©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1B7D7D"/>
          </a:solidFill>
          <a:ln w="9525" algn="ctr">
            <a:noFill/>
            <a:round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GB" altLang="en-US">
              <a:ea typeface="ヒラギノ角ゴ Pro W3"/>
              <a:cs typeface="ヒラギノ角ゴ Pro W3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ubtitle 4"/>
          <p:cNvSpPr txBox="1">
            <a:spLocks/>
          </p:cNvSpPr>
          <p:nvPr/>
        </p:nvSpPr>
        <p:spPr bwMode="auto">
          <a:xfrm>
            <a:off x="4592638" y="3227388"/>
            <a:ext cx="4191000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596900" indent="-29686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indent="-3159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219200" indent="-3032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524000" indent="-3032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19812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4384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28956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3528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ts val="2400"/>
              </a:lnSpc>
              <a:spcBef>
                <a:spcPct val="30000"/>
              </a:spcBef>
              <a:buClr>
                <a:schemeClr val="tx2"/>
              </a:buClr>
              <a:defRPr/>
            </a:pPr>
            <a:endParaRPr lang="en-GB" altLang="en-US" sz="2000">
              <a:solidFill>
                <a:schemeClr val="bg1"/>
              </a:solidFill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468313" y="3124200"/>
            <a:ext cx="792162" cy="26988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ct val="30000"/>
              </a:spcBef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buChar char="–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buChar char="•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buChar char="–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  <a:defRPr/>
            </a:pPr>
            <a:endParaRPr lang="en-GB" altLang="en-US" sz="1800">
              <a:ea typeface="ヒラギノ角ゴ Pro W3"/>
              <a:cs typeface="ヒラギノ角ゴ Pro W3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44488"/>
            <a:ext cx="1765542" cy="766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ubtitle 4"/>
          <p:cNvSpPr>
            <a:spLocks noGrp="1"/>
          </p:cNvSpPr>
          <p:nvPr>
            <p:ph type="subTitle" idx="4294967295"/>
          </p:nvPr>
        </p:nvSpPr>
        <p:spPr>
          <a:xfrm>
            <a:off x="468314" y="3233737"/>
            <a:ext cx="2663825" cy="102512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lang="en-GB" altLang="en-US" sz="2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/>
              <a:t>Click to edit Master subtitle style</a:t>
            </a:r>
            <a:endParaRPr lang="en-GB" alt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600450" y="4407694"/>
            <a:ext cx="5183188" cy="66556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lang="en-US" altLang="en-US" sz="1800" b="1" dirty="0" smtClean="0">
                <a:solidFill>
                  <a:srgbClr val="003299"/>
                </a:solidFill>
              </a:defRPr>
            </a:lvl1pPr>
            <a:lvl2pPr>
              <a:defRPr lang="en-US" altLang="en-US" dirty="0" smtClean="0"/>
            </a:lvl2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486275" y="1638300"/>
            <a:ext cx="4297363" cy="2457450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2"/>
          <p:cNvSpPr>
            <a:spLocks noGrp="1"/>
          </p:cNvSpPr>
          <p:nvPr>
            <p:ph type="ctrTitle"/>
          </p:nvPr>
        </p:nvSpPr>
        <p:spPr>
          <a:xfrm>
            <a:off x="468314" y="1653779"/>
            <a:ext cx="3024187" cy="1458515"/>
          </a:xfrm>
        </p:spPr>
        <p:txBody>
          <a:bodyPr/>
          <a:lstStyle>
            <a:lvl1pPr>
              <a:lnSpc>
                <a:spcPts val="3500"/>
              </a:lnSpc>
              <a:defRPr sz="3200"/>
            </a:lvl1pPr>
          </a:lstStyle>
          <a:p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468313" y="4408884"/>
            <a:ext cx="2543244" cy="66556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lang="en-US" altLang="en-US" sz="1600" b="1" kern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lang="en-US" altLang="en-US" kern="1200" dirty="0" smtClean="0">
                <a:latin typeface="Arial" pitchFamily="34" charset="0"/>
                <a:ea typeface="+mn-ea"/>
                <a:cs typeface="Arial" pitchFamily="34" charset="0"/>
              </a:defRPr>
            </a:lvl2pPr>
          </a:lstStyle>
          <a:p>
            <a:pPr lvl="0"/>
            <a:r>
              <a:rPr lang="en-US" alt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023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Bridge"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25463" y="1116013"/>
            <a:ext cx="7999412" cy="2686050"/>
            <a:chOff x="318484" y="1489075"/>
            <a:chExt cx="8527332" cy="3581400"/>
          </a:xfrm>
        </p:grpSpPr>
        <p:sp>
          <p:nvSpPr>
            <p:cNvPr id="4" name="Rectangle 5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18484" y="1489075"/>
              <a:ext cx="382452" cy="381000"/>
            </a:xfrm>
            <a:prstGeom prst="rect">
              <a:avLst/>
            </a:prstGeom>
            <a:solidFill>
              <a:srgbClr val="1B7D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353535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 b="1">
                  <a:solidFill>
                    <a:srgbClr val="FFFFFF"/>
                  </a:solidFill>
                </a:rPr>
                <a:t>1</a:t>
              </a:r>
            </a:p>
          </p:txBody>
        </p:sp>
        <p:sp>
          <p:nvSpPr>
            <p:cNvPr id="5" name="Rectangle 6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318484" y="1946275"/>
              <a:ext cx="382452" cy="381000"/>
            </a:xfrm>
            <a:prstGeom prst="rect">
              <a:avLst/>
            </a:prstGeom>
            <a:solidFill>
              <a:srgbClr val="1B7D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353535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 b="1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6" name="Rectangle 7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18484" y="2403475"/>
              <a:ext cx="382452" cy="381000"/>
            </a:xfrm>
            <a:prstGeom prst="rect">
              <a:avLst/>
            </a:prstGeom>
            <a:solidFill>
              <a:srgbClr val="1B7D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353535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 b="1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7" name="Rectangle 8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821087" y="1946275"/>
              <a:ext cx="8023038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58585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/>
                <a:t>Double entry system</a:t>
              </a:r>
            </a:p>
          </p:txBody>
        </p:sp>
        <p:sp>
          <p:nvSpPr>
            <p:cNvPr id="8" name="Rectangle 9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21087" y="2403475"/>
              <a:ext cx="8023038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58585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/>
                <a:t>Time of recording the transactions</a:t>
              </a:r>
            </a:p>
          </p:txBody>
        </p:sp>
        <p:sp>
          <p:nvSpPr>
            <p:cNvPr id="9" name="Rectangle 10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21087" y="1489075"/>
              <a:ext cx="8023038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58585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 dirty="0"/>
                <a:t>Definition of </a:t>
              </a:r>
              <a:r>
                <a:rPr lang="en-GB" altLang="en-US" sz="1800" dirty="0" err="1"/>
                <a:t>b.o.p</a:t>
              </a:r>
              <a:r>
                <a:rPr lang="en-GB" altLang="en-US" sz="1800" dirty="0"/>
                <a:t>. and </a:t>
              </a:r>
              <a:r>
                <a:rPr lang="en-GB" altLang="en-US" sz="1800" dirty="0" err="1"/>
                <a:t>i.i.p</a:t>
              </a:r>
              <a:r>
                <a:rPr lang="en-GB" altLang="en-US" sz="1800" dirty="0"/>
                <a:t>.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18484" y="2871258"/>
              <a:ext cx="380760" cy="381000"/>
            </a:xfrm>
            <a:prstGeom prst="rect">
              <a:avLst/>
            </a:prstGeom>
            <a:solidFill>
              <a:srgbClr val="1B7D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353535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 b="1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18484" y="3328458"/>
              <a:ext cx="380760" cy="381000"/>
            </a:xfrm>
            <a:prstGeom prst="rect">
              <a:avLst/>
            </a:prstGeom>
            <a:solidFill>
              <a:srgbClr val="1B7D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353535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 b="1">
                  <a:solidFill>
                    <a:srgbClr val="FFFFFF"/>
                  </a:solidFill>
                </a:rPr>
                <a:t>5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18484" y="3785658"/>
              <a:ext cx="380760" cy="381000"/>
            </a:xfrm>
            <a:prstGeom prst="rect">
              <a:avLst/>
            </a:prstGeom>
            <a:solidFill>
              <a:srgbClr val="1B7D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353535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 b="1">
                  <a:solidFill>
                    <a:srgbClr val="FFFFFF"/>
                  </a:solidFill>
                </a:rPr>
                <a:t>6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821087" y="3328458"/>
              <a:ext cx="8024729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58585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/>
                <a:t>Reconciliation flows and stocks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21087" y="3785658"/>
              <a:ext cx="8024729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58585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/>
                <a:t>Euro area residency</a:t>
              </a:r>
            </a:p>
          </p:txBody>
        </p:sp>
        <p:sp>
          <p:nvSpPr>
            <p:cNvPr id="15" name="Rectangle 14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821087" y="2871258"/>
              <a:ext cx="8024729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58585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/>
                <a:t>Valuation of transactions and stocks</a:t>
              </a:r>
            </a:p>
          </p:txBody>
        </p:sp>
        <p:sp>
          <p:nvSpPr>
            <p:cNvPr id="16" name="Rectangle 21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18484" y="4232275"/>
              <a:ext cx="380760" cy="381000"/>
            </a:xfrm>
            <a:prstGeom prst="rect">
              <a:avLst/>
            </a:prstGeom>
            <a:solidFill>
              <a:srgbClr val="1B7D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353535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 b="1">
                  <a:solidFill>
                    <a:srgbClr val="FFFFFF"/>
                  </a:solidFill>
                </a:rPr>
                <a:t>7</a:t>
              </a:r>
            </a:p>
          </p:txBody>
        </p:sp>
        <p:sp>
          <p:nvSpPr>
            <p:cNvPr id="17" name="Rectangle 22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18484" y="4689475"/>
              <a:ext cx="380760" cy="381000"/>
            </a:xfrm>
            <a:prstGeom prst="rect">
              <a:avLst/>
            </a:prstGeom>
            <a:solidFill>
              <a:srgbClr val="1B7D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353535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 b="1">
                  <a:solidFill>
                    <a:srgbClr val="FFFFFF"/>
                  </a:solidFill>
                </a:rPr>
                <a:t>8</a:t>
              </a:r>
            </a:p>
          </p:txBody>
        </p:sp>
        <p:sp>
          <p:nvSpPr>
            <p:cNvPr id="18" name="Rectangle 23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821087" y="4232275"/>
              <a:ext cx="8023038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58585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/>
                <a:t>Standards components</a:t>
              </a:r>
            </a:p>
          </p:txBody>
        </p:sp>
        <p:sp>
          <p:nvSpPr>
            <p:cNvPr id="19" name="Rectangle 24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821087" y="4689475"/>
              <a:ext cx="8023038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858585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eaLnBrk="0" hangingPunct="0">
                <a:spcBef>
                  <a:spcPct val="30000"/>
                </a:spcBef>
                <a:buClr>
                  <a:schemeClr val="tx2"/>
                </a:buClr>
                <a:buChar char="•"/>
                <a:defRPr sz="22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buChar char="–"/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buChar char="•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buChar char="–"/>
                <a:defRPr sz="16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Times" pitchFamily="18" charset="0"/>
                <a:buChar char="•"/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GB" altLang="en-US" sz="1800"/>
                <a:t>Classification of transactions</a:t>
              </a:r>
            </a:p>
          </p:txBody>
        </p:sp>
      </p:grp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27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684449B-C00A-4182-B18B-5846710ED83D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5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abl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 bwMode="auto">
          <a:xfrm>
            <a:off x="3629025" y="1782763"/>
            <a:ext cx="5514975" cy="2697162"/>
          </a:xfrm>
          <a:custGeom>
            <a:avLst/>
            <a:gdLst/>
            <a:ahLst/>
            <a:cxnLst/>
            <a:rect l="l" t="t" r="r" b="b"/>
            <a:pathLst>
              <a:path w="5514975" h="2697162">
                <a:moveTo>
                  <a:pt x="771523" y="0"/>
                </a:moveTo>
                <a:lnTo>
                  <a:pt x="5514975" y="0"/>
                </a:lnTo>
                <a:lnTo>
                  <a:pt x="5514975" y="2658323"/>
                </a:lnTo>
                <a:lnTo>
                  <a:pt x="5503865" y="2697162"/>
                </a:lnTo>
                <a:lnTo>
                  <a:pt x="0" y="2697162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0" sx="102000" sy="102000" algn="ctr" rotWithShape="0">
              <a:prstClr val="black">
                <a:alpha val="10000"/>
              </a:prstClr>
            </a:outerShdw>
          </a:effectLst>
        </p:spPr>
        <p:txBody>
          <a:bodyPr anchor="ctr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GB"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idx="4294967295"/>
          </p:nvPr>
        </p:nvSpPr>
        <p:spPr>
          <a:xfrm>
            <a:off x="4816475" y="2556272"/>
            <a:ext cx="4076700" cy="1851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D21CD0E-9D00-442C-8168-621C09C39F42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6259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- Tex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725988" y="1471613"/>
            <a:ext cx="3835400" cy="180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buChar char="–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buChar char="•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buChar char="–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GB" altLang="en-US" sz="3500" dirty="0">
              <a:solidFill>
                <a:srgbClr val="FFFFFF"/>
              </a:solidFill>
            </a:endParaRPr>
          </a:p>
        </p:txBody>
      </p:sp>
      <p:sp>
        <p:nvSpPr>
          <p:cNvPr id="8" name="Rectangle 1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25988" y="3400425"/>
            <a:ext cx="39497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buChar char="–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buChar char="•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buChar char="–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Tx/>
              <a:buNone/>
              <a:defRPr/>
            </a:pPr>
            <a:endParaRPr lang="en-GB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4816475" y="3443288"/>
            <a:ext cx="790575" cy="254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>
            <a:lvl1pPr eaLnBrk="0" hangingPunct="0">
              <a:spcBef>
                <a:spcPct val="30000"/>
              </a:spcBef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buChar char="–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buChar char="•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buChar char="–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  <a:defRPr/>
            </a:pPr>
            <a:endParaRPr lang="en-GB" altLang="en-US" sz="1800">
              <a:ea typeface="ヒラギノ角ゴ Pro W3"/>
              <a:cs typeface="ヒラギノ角ゴ Pro W3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620326" cy="5143500"/>
          </a:xfrm>
          <a:custGeom>
            <a:avLst/>
            <a:gdLst/>
            <a:ahLst/>
            <a:cxnLst/>
            <a:rect l="l" t="t" r="r" b="b"/>
            <a:pathLst>
              <a:path w="4620326" h="5143500">
                <a:moveTo>
                  <a:pt x="0" y="0"/>
                </a:moveTo>
                <a:lnTo>
                  <a:pt x="4620326" y="0"/>
                </a:lnTo>
                <a:lnTo>
                  <a:pt x="3183078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816475" y="907256"/>
            <a:ext cx="3968750" cy="11287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lang="en-US" sz="6000" kern="12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811713" y="2137569"/>
            <a:ext cx="3968750" cy="126285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lang="en-US" sz="3200" kern="1200" dirty="0" smtClean="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4811713" y="3565525"/>
            <a:ext cx="3968750" cy="11287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lang="en-US" sz="2000" kern="1200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E1FFB45-21AE-437B-9FCA-54A78641C8E9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5020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- Text (NO Imag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975" y="-3175"/>
            <a:ext cx="9197975" cy="514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725988" y="1471613"/>
            <a:ext cx="3835400" cy="180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buChar char="–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buChar char="•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buChar char="–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GB" altLang="en-US" sz="3500" dirty="0">
              <a:solidFill>
                <a:srgbClr val="FFFFFF"/>
              </a:solidFill>
            </a:endParaRPr>
          </a:p>
        </p:txBody>
      </p:sp>
      <p:sp>
        <p:nvSpPr>
          <p:cNvPr id="8" name="Rectangle 1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25988" y="3400425"/>
            <a:ext cx="39497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buChar char="–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buChar char="•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buChar char="–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Tx/>
              <a:buNone/>
              <a:defRPr/>
            </a:pPr>
            <a:endParaRPr lang="en-GB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816475" y="3443288"/>
            <a:ext cx="790575" cy="254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  <a:effectLst/>
        </p:spPr>
        <p:txBody>
          <a:bodyPr anchor="ctr">
            <a:spAutoFit/>
          </a:bodyPr>
          <a:lstStyle>
            <a:lvl1pPr eaLnBrk="0" hangingPunct="0">
              <a:spcBef>
                <a:spcPct val="30000"/>
              </a:spcBef>
              <a:buClr>
                <a:schemeClr val="tx2"/>
              </a:buClr>
              <a:buChar char="•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buChar char="–"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buChar char="•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buChar char="–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  <a:defRPr/>
            </a:pPr>
            <a:endParaRPr lang="en-GB" altLang="en-US" sz="1800">
              <a:ea typeface="ヒラギノ角ゴ Pro W3"/>
              <a:cs typeface="ヒラギノ角ゴ Pro W3"/>
            </a:endParaRPr>
          </a:p>
        </p:txBody>
      </p:sp>
      <p:sp>
        <p:nvSpPr>
          <p:cNvPr id="11" name="Parallelogram 10"/>
          <p:cNvSpPr/>
          <p:nvPr/>
        </p:nvSpPr>
        <p:spPr bwMode="auto">
          <a:xfrm>
            <a:off x="0" y="0"/>
            <a:ext cx="4591050" cy="5143500"/>
          </a:xfrm>
          <a:custGeom>
            <a:avLst/>
            <a:gdLst/>
            <a:ahLst/>
            <a:cxnLst/>
            <a:rect l="l" t="t" r="r" b="b"/>
            <a:pathLst>
              <a:path w="4591751" h="5143500">
                <a:moveTo>
                  <a:pt x="0" y="0"/>
                </a:moveTo>
                <a:lnTo>
                  <a:pt x="4591751" y="0"/>
                </a:lnTo>
                <a:lnTo>
                  <a:pt x="3154503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0" sx="102000" sy="102000" algn="ctr" rotWithShape="0">
              <a:prstClr val="black">
                <a:alpha val="10000"/>
              </a:prstClr>
            </a:outerShdw>
          </a:effectLst>
        </p:spPr>
        <p:txBody>
          <a:bodyPr anchor="ctr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GB"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816475" y="907256"/>
            <a:ext cx="3968750" cy="11287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lang="en-US" sz="6000" kern="12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4811713" y="2137569"/>
            <a:ext cx="3968750" cy="126285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lang="en-US" sz="3200" kern="1200" smtClean="0">
                <a:solidFill>
                  <a:schemeClr val="bg1"/>
                </a:solidFill>
                <a:ea typeface="+mj-ea"/>
                <a:cs typeface="+mj-cs"/>
              </a:defRPr>
            </a:lvl1pPr>
            <a:lvl2pPr>
              <a:defRPr lang="en-US" smtClean="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4811713" y="3565525"/>
            <a:ext cx="3968750" cy="11287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lang="en-US" sz="2000" kern="1200" baseline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0" y="831850"/>
            <a:ext cx="3881438" cy="4029075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b"/>
          <a:lstStyle>
            <a:lvl1pPr algn="r">
              <a:defRPr lang="en-US" sz="30000" b="1" kern="1200" smtClean="0">
                <a:solidFill>
                  <a:srgbClr val="1B7D7D"/>
                </a:solidFill>
                <a:cs typeface="Arial" pitchFamily="34" charset="0"/>
              </a:defRPr>
            </a:lvl1pPr>
            <a:lvl2pPr>
              <a:defRPr lang="en-US" kern="1200" smtClean="0"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kern="1200" smtClean="0"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kern="1200" smtClean="0"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GB" kern="1200"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57DE999-06AE-4652-B9A2-D7452E8F4B82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2800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Ful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68313" y="1222375"/>
            <a:ext cx="8194675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98450" indent="-2984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596900" indent="-29686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indent="-3159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219200" indent="-3032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524000" indent="-3032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19812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4384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28956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3528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chemeClr val="tx2"/>
              </a:buClr>
              <a:buFontTx/>
              <a:buChar char="•"/>
              <a:defRPr/>
            </a:pPr>
            <a:endParaRPr lang="en-US" altLang="en-US" sz="2200">
              <a:solidFill>
                <a:schemeClr val="tx2"/>
              </a:solidFill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185B3DB-A46E-467F-ADDF-6A8B3C6D3B81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1895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Placeholder (With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 bwMode="auto">
          <a:xfrm>
            <a:off x="0" y="1109663"/>
            <a:ext cx="8197850" cy="3613150"/>
          </a:xfrm>
          <a:custGeom>
            <a:avLst/>
            <a:gdLst/>
            <a:ahLst/>
            <a:cxnLst/>
            <a:rect l="l" t="t" r="r" b="b"/>
            <a:pathLst>
              <a:path w="8197850" h="3613150">
                <a:moveTo>
                  <a:pt x="433207" y="0"/>
                </a:moveTo>
                <a:lnTo>
                  <a:pt x="8197850" y="0"/>
                </a:lnTo>
                <a:lnTo>
                  <a:pt x="7269343" y="3613150"/>
                </a:lnTo>
                <a:lnTo>
                  <a:pt x="0" y="3613150"/>
                </a:lnTo>
                <a:lnTo>
                  <a:pt x="0" y="1685762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0" sx="102000" sy="102000" algn="ctr" rotWithShape="0">
              <a:prstClr val="black">
                <a:alpha val="10000"/>
              </a:prstClr>
            </a:outerShdw>
          </a:effectLst>
        </p:spPr>
        <p:txBody>
          <a:bodyPr anchor="ctr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GB"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71550" y="1492250"/>
            <a:ext cx="2160588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596900" indent="-29686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indent="-3159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219200" indent="-3032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524000" indent="-3032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19812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4384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28956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352800" indent="-3032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Clr>
                <a:schemeClr val="tx2"/>
              </a:buClr>
              <a:defRPr/>
            </a:pPr>
            <a:endParaRPr lang="en-GB" altLang="en-US" sz="200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286126" y="1"/>
            <a:ext cx="5857875" cy="4721225"/>
          </a:xfrm>
          <a:custGeom>
            <a:avLst/>
            <a:gdLst/>
            <a:ahLst/>
            <a:cxnLst/>
            <a:rect l="l" t="t" r="r" b="b"/>
            <a:pathLst>
              <a:path w="5857875" h="4721225">
                <a:moveTo>
                  <a:pt x="1190458" y="0"/>
                </a:moveTo>
                <a:lnTo>
                  <a:pt x="5857875" y="0"/>
                </a:lnTo>
                <a:lnTo>
                  <a:pt x="5857875" y="4721225"/>
                </a:lnTo>
                <a:lnTo>
                  <a:pt x="0" y="4721225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3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73B1D6C-86D7-491C-BFBC-3468D59ED735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9185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mag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www.bankingsupervision.europa.eu © 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3286126" y="1"/>
            <a:ext cx="5857875" cy="4721225"/>
          </a:xfrm>
          <a:custGeom>
            <a:avLst/>
            <a:gdLst/>
            <a:ahLst/>
            <a:cxnLst/>
            <a:rect l="l" t="t" r="r" b="b"/>
            <a:pathLst>
              <a:path w="5857875" h="4721225">
                <a:moveTo>
                  <a:pt x="1190458" y="0"/>
                </a:moveTo>
                <a:lnTo>
                  <a:pt x="5857875" y="0"/>
                </a:lnTo>
                <a:lnTo>
                  <a:pt x="5857875" y="4721225"/>
                </a:lnTo>
                <a:lnTo>
                  <a:pt x="0" y="4721225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0" y="1074738"/>
            <a:ext cx="4222750" cy="3646487"/>
          </a:xfrm>
          <a:custGeom>
            <a:avLst/>
            <a:gdLst/>
            <a:ahLst/>
            <a:cxnLst/>
            <a:rect l="l" t="t" r="r" b="b"/>
            <a:pathLst>
              <a:path w="4222750" h="3646487">
                <a:moveTo>
                  <a:pt x="0" y="0"/>
                </a:moveTo>
                <a:lnTo>
                  <a:pt x="4222750" y="0"/>
                </a:lnTo>
                <a:lnTo>
                  <a:pt x="3293625" y="3646487"/>
                </a:lnTo>
                <a:lnTo>
                  <a:pt x="0" y="3646487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title"/>
          </p:nvPr>
        </p:nvSpPr>
        <p:spPr>
          <a:xfrm>
            <a:off x="463551" y="411956"/>
            <a:ext cx="8404225" cy="6334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lang="en-GB" altLang="en-US" sz="2800" kern="1200" dirty="0" smtClean="0"/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 eaLnBrk="0" hangingPunct="0">
              <a:lnSpc>
                <a:spcPts val="1200"/>
              </a:lnSpc>
              <a:defRPr lang="en-GB"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940599-13C4-4C28-BEE9-2A6DE22F2122}" type="slidenum">
              <a:rPr/>
              <a:pPr>
                <a:defRPr/>
              </a:pPr>
              <a:t>‹N›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475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271463" y="77788"/>
            <a:ext cx="6502400" cy="27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en-GB" altLang="en-US">
                <a:solidFill>
                  <a:srgbClr val="FFFFFF"/>
                </a:solidFill>
                <a:ea typeface="ヒラギノ角ゴ Pro W3"/>
                <a:cs typeface="ヒラギノ角ゴ Pro W3"/>
              </a:rPr>
              <a:t>Rubric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150938"/>
            <a:ext cx="8194675" cy="335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Mastertextformat bearbeiten</a:t>
            </a:r>
          </a:p>
          <a:p>
            <a:pPr lvl="1"/>
            <a:r>
              <a:rPr lang="en-GB" altLang="en-US"/>
              <a:t>Zweite Ebene</a:t>
            </a:r>
          </a:p>
          <a:p>
            <a:pPr lvl="2"/>
            <a:r>
              <a:rPr lang="en-GB" altLang="en-US"/>
              <a:t>Dritte Ebene</a:t>
            </a:r>
          </a:p>
          <a:p>
            <a:pPr lvl="3"/>
            <a:r>
              <a:rPr lang="en-GB" altLang="en-US"/>
              <a:t>Vierte Ebene</a:t>
            </a:r>
          </a:p>
          <a:p>
            <a:pPr lvl="4"/>
            <a:r>
              <a:rPr lang="en-GB" altLang="en-US"/>
              <a:t>Fünfte Ebene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573088"/>
            <a:ext cx="859472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Mastertitelformat bearbeiten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6372225" y="4860925"/>
            <a:ext cx="2290763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>
              <a:lnSpc>
                <a:spcPts val="1200"/>
              </a:lnSpc>
              <a:defRPr/>
            </a:pPr>
            <a:r>
              <a:rPr lang="en-GB" altLang="en-US" sz="900" dirty="0">
                <a:solidFill>
                  <a:schemeClr val="bg1"/>
                </a:solidFill>
              </a:rPr>
              <a:t>www.ecb.europa.eu © </a:t>
            </a:r>
          </a:p>
        </p:txBody>
      </p:sp>
      <p:sp>
        <p:nvSpPr>
          <p:cNvPr id="1032" name="Rectangle 2"/>
          <p:cNvSpPr>
            <a:spLocks noChangeArrowheads="1"/>
          </p:cNvSpPr>
          <p:nvPr/>
        </p:nvSpPr>
        <p:spPr bwMode="auto">
          <a:xfrm>
            <a:off x="0" y="-25400"/>
            <a:ext cx="9144000" cy="36830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GB" altLang="en-US">
              <a:solidFill>
                <a:srgbClr val="585858"/>
              </a:solidFill>
              <a:ea typeface="ヒラギノ角ゴ Pro W3"/>
              <a:cs typeface="ヒラギノ角ゴ Pro W3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558" r:id="rId1"/>
    <p:sldLayoutId id="2147486559" r:id="rId2"/>
    <p:sldLayoutId id="2147486561" r:id="rId3"/>
    <p:sldLayoutId id="2147486562" r:id="rId4"/>
    <p:sldLayoutId id="2147486563" r:id="rId5"/>
    <p:sldLayoutId id="2147486564" r:id="rId6"/>
    <p:sldLayoutId id="2147486565" r:id="rId7"/>
    <p:sldLayoutId id="2147486566" r:id="rId8"/>
    <p:sldLayoutId id="2147486567" r:id="rId9"/>
    <p:sldLayoutId id="2147486568" r:id="rId10"/>
    <p:sldLayoutId id="2147486569" r:id="rId11"/>
    <p:sldLayoutId id="2147486570" r:id="rId12"/>
    <p:sldLayoutId id="2147486571" r:id="rId13"/>
    <p:sldLayoutId id="2147486580" r:id="rId14"/>
    <p:sldLayoutId id="2147486581" r:id="rId15"/>
    <p:sldLayoutId id="2147486572" r:id="rId16"/>
    <p:sldLayoutId id="2147486575" r:id="rId17"/>
    <p:sldLayoutId id="2147486576" r:id="rId18"/>
    <p:sldLayoutId id="2147486578" r:id="rId19"/>
  </p:sldLayoutIdLst>
  <p:hf hdr="0" dt="0"/>
  <p:txStyles>
    <p:titleStyle>
      <a:lvl1pPr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rial" charset="0"/>
        </a:defRPr>
      </a:lvl2pPr>
      <a:lvl3pPr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rial" charset="0"/>
        </a:defRPr>
      </a:lvl3pPr>
      <a:lvl4pPr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rial" charset="0"/>
        </a:defRPr>
      </a:lvl4pPr>
      <a:lvl5pPr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34" charset="0"/>
          <a:cs typeface="Arial" charset="0"/>
        </a:defRPr>
      </a:lvl5pPr>
      <a:lvl6pPr marL="457200"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 Black" pitchFamily="34" charset="0"/>
          <a:cs typeface="Arial" charset="0"/>
        </a:defRPr>
      </a:lvl6pPr>
      <a:lvl7pPr marL="914400"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 Black" pitchFamily="34" charset="0"/>
          <a:cs typeface="Arial" charset="0"/>
        </a:defRPr>
      </a:lvl7pPr>
      <a:lvl8pPr marL="1371600"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 Black" pitchFamily="34" charset="0"/>
          <a:cs typeface="Arial" charset="0"/>
        </a:defRPr>
      </a:lvl8pPr>
      <a:lvl9pPr marL="1828800" algn="l" rtl="0" eaLnBrk="1" fontAlgn="base" hangingPunct="1">
        <a:lnSpc>
          <a:spcPts val="2700"/>
        </a:lnSpc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 Black" pitchFamily="34" charset="0"/>
          <a:cs typeface="Arial" charset="0"/>
        </a:defRPr>
      </a:lvl9pPr>
    </p:titleStyle>
    <p:bodyStyle>
      <a:lvl1pPr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298450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cs typeface="+mn-cs"/>
        </a:defRPr>
      </a:lvl2pPr>
      <a:lvl3pPr marL="5969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+mn-lt"/>
          <a:cs typeface="+mn-cs"/>
        </a:defRPr>
      </a:lvl3pPr>
      <a:lvl4pPr marL="914400" algn="l" rtl="0" eaLnBrk="1" fontAlgn="base" hangingPunct="1"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+mn-lt"/>
          <a:cs typeface="+mn-cs"/>
        </a:defRPr>
      </a:lvl4pPr>
      <a:lvl5pPr marL="1219200" algn="l" rtl="0" eaLnBrk="1" fontAlgn="base" hangingPunct="1">
        <a:spcBef>
          <a:spcPct val="0"/>
        </a:spcBef>
        <a:spcAft>
          <a:spcPct val="0"/>
        </a:spcAft>
        <a:buFont typeface="Times" pitchFamily="18" charset="0"/>
        <a:defRPr sz="1600" i="1">
          <a:solidFill>
            <a:schemeClr val="tx1"/>
          </a:solidFill>
          <a:latin typeface="+mn-lt"/>
          <a:cs typeface="+mn-cs"/>
        </a:defRPr>
      </a:lvl5pPr>
      <a:lvl6pPr marL="1981200" indent="-303213" algn="l" rtl="0" eaLnBrk="1" fontAlgn="base" hangingPunct="1">
        <a:spcBef>
          <a:spcPct val="0"/>
        </a:spcBef>
        <a:spcAft>
          <a:spcPct val="0"/>
        </a:spcAft>
        <a:buFont typeface="Times" pitchFamily="18" charset="0"/>
        <a:buChar char="•"/>
        <a:defRPr sz="1600" i="1">
          <a:solidFill>
            <a:schemeClr val="tx1"/>
          </a:solidFill>
          <a:latin typeface="+mn-lt"/>
          <a:cs typeface="+mn-cs"/>
        </a:defRPr>
      </a:lvl6pPr>
      <a:lvl7pPr marL="2438400" indent="-303213" algn="l" rtl="0" eaLnBrk="1" fontAlgn="base" hangingPunct="1">
        <a:spcBef>
          <a:spcPct val="0"/>
        </a:spcBef>
        <a:spcAft>
          <a:spcPct val="0"/>
        </a:spcAft>
        <a:buFont typeface="Times" pitchFamily="18" charset="0"/>
        <a:buChar char="•"/>
        <a:defRPr sz="1600" i="1">
          <a:solidFill>
            <a:schemeClr val="tx1"/>
          </a:solidFill>
          <a:latin typeface="+mn-lt"/>
          <a:cs typeface="+mn-cs"/>
        </a:defRPr>
      </a:lvl7pPr>
      <a:lvl8pPr marL="2895600" indent="-303213" algn="l" rtl="0" eaLnBrk="1" fontAlgn="base" hangingPunct="1">
        <a:spcBef>
          <a:spcPct val="0"/>
        </a:spcBef>
        <a:spcAft>
          <a:spcPct val="0"/>
        </a:spcAft>
        <a:buFont typeface="Times" pitchFamily="18" charset="0"/>
        <a:buChar char="•"/>
        <a:defRPr sz="1600" i="1">
          <a:solidFill>
            <a:schemeClr val="tx1"/>
          </a:solidFill>
          <a:latin typeface="+mn-lt"/>
          <a:cs typeface="+mn-cs"/>
        </a:defRPr>
      </a:lvl8pPr>
      <a:lvl9pPr marL="3352800" indent="-303213" algn="l" rtl="0" eaLnBrk="1" fontAlgn="base" hangingPunct="1">
        <a:spcBef>
          <a:spcPct val="0"/>
        </a:spcBef>
        <a:spcAft>
          <a:spcPct val="0"/>
        </a:spcAft>
        <a:buFont typeface="Times" pitchFamily="18" charset="0"/>
        <a:buChar char="•"/>
        <a:defRPr sz="1600" i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emf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emf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9.png"/><Relationship Id="rId18" Type="http://schemas.openxmlformats.org/officeDocument/2006/relationships/image" Target="../media/image14.sv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4.emf"/><Relationship Id="rId12" Type="http://schemas.openxmlformats.org/officeDocument/2006/relationships/image" Target="../media/image28.svg"/><Relationship Id="rId17" Type="http://schemas.openxmlformats.org/officeDocument/2006/relationships/image" Target="../media/image13.png"/><Relationship Id="rId2" Type="http://schemas.openxmlformats.org/officeDocument/2006/relationships/tags" Target="../tags/tag22.xml"/><Relationship Id="rId16" Type="http://schemas.openxmlformats.org/officeDocument/2006/relationships/image" Target="../media/image18.svg"/><Relationship Id="rId1" Type="http://schemas.openxmlformats.org/officeDocument/2006/relationships/tags" Target="../tags/tag21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7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26.sv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andreramolivaz.github.io/CT0540-graph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0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4.emf"/><Relationship Id="rId12" Type="http://schemas.openxmlformats.org/officeDocument/2006/relationships/image" Target="../media/image39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38.png"/><Relationship Id="rId5" Type="http://schemas.openxmlformats.org/officeDocument/2006/relationships/image" Target="../media/image10.png"/><Relationship Id="rId10" Type="http://schemas.openxmlformats.org/officeDocument/2006/relationships/image" Target="../media/image20.sv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9.png"/><Relationship Id="rId1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4.emf"/><Relationship Id="rId12" Type="http://schemas.openxmlformats.org/officeDocument/2006/relationships/image" Target="../media/image4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4.png"/><Relationship Id="rId5" Type="http://schemas.openxmlformats.org/officeDocument/2006/relationships/image" Target="../media/image10.png"/><Relationship Id="rId10" Type="http://schemas.openxmlformats.org/officeDocument/2006/relationships/image" Target="../media/image43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2.png"/><Relationship Id="rId1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sv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3.png"/><Relationship Id="rId12" Type="http://schemas.openxmlformats.org/officeDocument/2006/relationships/image" Target="../media/image50.svg"/><Relationship Id="rId17" Type="http://schemas.openxmlformats.org/officeDocument/2006/relationships/image" Target="../media/image55.png"/><Relationship Id="rId2" Type="http://schemas.openxmlformats.org/officeDocument/2006/relationships/tags" Target="../tags/tag28.xml"/><Relationship Id="rId16" Type="http://schemas.openxmlformats.org/officeDocument/2006/relationships/image" Target="../media/image54.svg"/><Relationship Id="rId20" Type="http://schemas.openxmlformats.org/officeDocument/2006/relationships/image" Target="../media/image20.svg"/><Relationship Id="rId1" Type="http://schemas.openxmlformats.org/officeDocument/2006/relationships/tags" Target="../tags/tag27.xml"/><Relationship Id="rId6" Type="http://schemas.openxmlformats.org/officeDocument/2006/relationships/image" Target="../media/image24.emf"/><Relationship Id="rId11" Type="http://schemas.openxmlformats.org/officeDocument/2006/relationships/image" Target="../media/image49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19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1.jpe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4.emf"/><Relationship Id="rId12" Type="http://schemas.openxmlformats.org/officeDocument/2006/relationships/image" Target="../media/image60.sv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59.png"/><Relationship Id="rId5" Type="http://schemas.openxmlformats.org/officeDocument/2006/relationships/image" Target="../media/image10.png"/><Relationship Id="rId10" Type="http://schemas.openxmlformats.org/officeDocument/2006/relationships/image" Target="../media/image58.sv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15F70D-C9F3-4092-AA95-1B0ED171BEB7}"/>
              </a:ext>
            </a:extLst>
          </p:cNvPr>
          <p:cNvSpPr/>
          <p:nvPr/>
        </p:nvSpPr>
        <p:spPr bwMode="auto">
          <a:xfrm>
            <a:off x="468313" y="2646948"/>
            <a:ext cx="1153816" cy="914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82FBA34-F8B3-45E6-A2C8-F8C6B14121F0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6" r="12586"/>
          <a:stretch/>
        </p:blipFill>
        <p:spPr>
          <a:xfrm>
            <a:off x="3370263" y="0"/>
            <a:ext cx="5773737" cy="4340224"/>
          </a:xfrm>
        </p:spPr>
      </p:pic>
      <p:sp>
        <p:nvSpPr>
          <p:cNvPr id="24581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600450" y="4408488"/>
            <a:ext cx="5183188" cy="665162"/>
          </a:xfrm>
        </p:spPr>
        <p:txBody>
          <a:bodyPr anchor="ctr"/>
          <a:lstStyle/>
          <a:p>
            <a:pPr algn="r">
              <a:spcBef>
                <a:spcPct val="0"/>
              </a:spcBef>
            </a:pPr>
            <a:r>
              <a:rPr lang="it-IT" altLang="en-US" sz="1600" dirty="0">
                <a:solidFill>
                  <a:srgbClr val="003299"/>
                </a:solidFill>
              </a:rPr>
              <a:t>André Ramolivaz</a:t>
            </a:r>
          </a:p>
        </p:txBody>
      </p:sp>
      <p:sp>
        <p:nvSpPr>
          <p:cNvPr id="2458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468313" y="4408488"/>
            <a:ext cx="2543175" cy="666750"/>
          </a:xfrm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lang="en-GB" altLang="en-US" sz="1600" b="1" dirty="0">
                <a:solidFill>
                  <a:schemeClr val="bg1"/>
                </a:solidFill>
              </a:rPr>
              <a:t>28</a:t>
            </a:r>
            <a:r>
              <a:rPr lang="en-GB" altLang="en-US" sz="1600" b="1" baseline="30000" dirty="0">
                <a:solidFill>
                  <a:schemeClr val="bg1"/>
                </a:solidFill>
              </a:rPr>
              <a:t>th</a:t>
            </a:r>
            <a:r>
              <a:rPr lang="en-GB" altLang="en-US" sz="1600" b="1" dirty="0">
                <a:solidFill>
                  <a:schemeClr val="bg1"/>
                </a:solidFill>
              </a:rPr>
              <a:t> February 2023</a:t>
            </a:r>
          </a:p>
        </p:txBody>
      </p:sp>
      <p:sp>
        <p:nvSpPr>
          <p:cNvPr id="24578" name="Title 6"/>
          <p:cNvSpPr>
            <a:spLocks noGrp="1"/>
          </p:cNvSpPr>
          <p:nvPr>
            <p:ph type="ctrTitle"/>
          </p:nvPr>
        </p:nvSpPr>
        <p:spPr>
          <a:xfrm>
            <a:off x="403721" y="2846300"/>
            <a:ext cx="2634852" cy="914400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en-GB" sz="1100" dirty="0">
                <a:latin typeface="Arial" panose="020B0604020202020204" pitchFamily="34" charset="0"/>
                <a:ea typeface="Times New Roman" panose="02020603050405020304" pitchFamily="18" charset="0"/>
              </a:rPr>
              <a:t>CT0540 - </a:t>
            </a:r>
            <a:r>
              <a:rPr lang="en-GB" sz="11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Social Network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A8713B-8161-45EC-9D7C-410AFD9B6E10}"/>
              </a:ext>
            </a:extLst>
          </p:cNvPr>
          <p:cNvSpPr/>
          <p:nvPr/>
        </p:nvSpPr>
        <p:spPr bwMode="auto">
          <a:xfrm>
            <a:off x="163286" y="95250"/>
            <a:ext cx="2423160" cy="13024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2B19BED8-DCC4-4285-A044-4F2708428F5B}"/>
              </a:ext>
            </a:extLst>
          </p:cNvPr>
          <p:cNvSpPr txBox="1">
            <a:spLocks/>
          </p:cNvSpPr>
          <p:nvPr/>
        </p:nvSpPr>
        <p:spPr bwMode="auto">
          <a:xfrm>
            <a:off x="376637" y="515609"/>
            <a:ext cx="3628540" cy="183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5pPr>
            <a:lvl6pPr marL="4572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r>
              <a:rPr lang="en-GB" altLang="en-US" b="1" kern="0" dirty="0">
                <a:solidFill>
                  <a:srgbClr val="003299"/>
                </a:solidFill>
              </a:rPr>
              <a:t>An Insight into Twitter Networks of Central Banks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4E0CFF-B085-4551-B680-FBC85F3CA8DD}"/>
              </a:ext>
            </a:extLst>
          </p:cNvPr>
          <p:cNvCxnSpPr/>
          <p:nvPr/>
        </p:nvCxnSpPr>
        <p:spPr bwMode="auto">
          <a:xfrm>
            <a:off x="407196" y="2646948"/>
            <a:ext cx="1332704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1B7D7D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06DD8B-2349-4746-8B0D-E50E083C74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85B3DB-A46E-467F-ADDF-6A8B3C6D3B81}" type="slidenum">
              <a:rPr lang="es-ES" smtClean="0"/>
              <a:pPr>
                <a:defRPr/>
              </a:pPr>
              <a:t>10</a:t>
            </a:fld>
            <a:endParaRPr lang="es-ES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6AD8AC9D-D3FD-43A9-A1AE-17811B0A1756}"/>
              </a:ext>
            </a:extLst>
          </p:cNvPr>
          <p:cNvSpPr txBox="1">
            <a:spLocks/>
          </p:cNvSpPr>
          <p:nvPr/>
        </p:nvSpPr>
        <p:spPr bwMode="auto">
          <a:xfrm>
            <a:off x="659425" y="1796305"/>
            <a:ext cx="7926163" cy="1832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35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5pPr>
            <a:lvl6pPr marL="4572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pPr algn="ctr"/>
            <a:r>
              <a:rPr lang="en-GB" altLang="en-US" sz="2800" b="1" kern="0" dirty="0">
                <a:solidFill>
                  <a:srgbClr val="003299"/>
                </a:solidFill>
              </a:rPr>
              <a:t>Thank you</a:t>
            </a:r>
          </a:p>
          <a:p>
            <a:pPr algn="ctr"/>
            <a:r>
              <a:rPr lang="en-GB" altLang="en-US" sz="2800" b="1" kern="0" dirty="0">
                <a:solidFill>
                  <a:srgbClr val="003299"/>
                </a:solidFill>
              </a:rPr>
              <a:t>for your attention!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42EC5B7-1D36-5AF3-8B4C-EC9AAEBEE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42" y="4796675"/>
            <a:ext cx="270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93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BFEB47E2-F0EB-4A35-9717-054FC7C000F7}"/>
              </a:ext>
            </a:extLst>
          </p:cNvPr>
          <p:cNvGrpSpPr/>
          <p:nvPr/>
        </p:nvGrpSpPr>
        <p:grpSpPr>
          <a:xfrm>
            <a:off x="3138873" y="641030"/>
            <a:ext cx="5915863" cy="4078800"/>
            <a:chOff x="3241935" y="853650"/>
            <a:chExt cx="5915863" cy="407880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EC99734-3A79-4AFC-AF84-E8FBAA692D1A}"/>
                </a:ext>
              </a:extLst>
            </p:cNvPr>
            <p:cNvGrpSpPr/>
            <p:nvPr/>
          </p:nvGrpSpPr>
          <p:grpSpPr>
            <a:xfrm>
              <a:off x="3276600" y="1039050"/>
              <a:ext cx="5860445" cy="3684387"/>
              <a:chOff x="3276600" y="1039050"/>
              <a:chExt cx="5860445" cy="3684387"/>
            </a:xfrm>
          </p:grpSpPr>
          <p:pic>
            <p:nvPicPr>
              <p:cNvPr id="94" name="Picture 2">
                <a:extLst>
                  <a:ext uri="{FF2B5EF4-FFF2-40B4-BE49-F238E27FC236}">
                    <a16:creationId xmlns:a16="http://schemas.microsoft.com/office/drawing/2014/main" id="{92271DFF-69CF-4370-94E1-3F4490C9ED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998" r="12619"/>
              <a:stretch/>
            </p:blipFill>
            <p:spPr bwMode="auto">
              <a:xfrm>
                <a:off x="3276600" y="1039050"/>
                <a:ext cx="5860445" cy="3684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1269467-0262-4C8B-9F6E-D6B1E882C400}"/>
                  </a:ext>
                </a:extLst>
              </p:cNvPr>
              <p:cNvSpPr/>
              <p:nvPr/>
            </p:nvSpPr>
            <p:spPr bwMode="auto">
              <a:xfrm>
                <a:off x="7259782" y="1905000"/>
                <a:ext cx="1877263" cy="191885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983FC10-BB84-4F62-B8E7-9D0AF997C525}"/>
                </a:ext>
              </a:extLst>
            </p:cNvPr>
            <p:cNvSpPr/>
            <p:nvPr/>
          </p:nvSpPr>
          <p:spPr bwMode="auto">
            <a:xfrm>
              <a:off x="3241935" y="853650"/>
              <a:ext cx="5915863" cy="407880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-64" charset="-128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5376F-197E-4753-A71B-940B61427A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85B3DB-A46E-467F-ADDF-6A8B3C6D3B81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A3EDB56-711D-4D23-8E3C-E8B23145B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998" y="255587"/>
            <a:ext cx="7857584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lang="en-GB" altLang="en-US" sz="280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5pPr>
            <a:lvl6pPr marL="4572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r>
              <a:rPr lang="en-GB" sz="2200" dirty="0"/>
              <a:t>Overview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DB73A53-EA40-4C7A-8811-BDB95373888D}"/>
              </a:ext>
            </a:extLst>
          </p:cNvPr>
          <p:cNvSpPr txBox="1">
            <a:spLocks/>
          </p:cNvSpPr>
          <p:nvPr/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en-GB"/>
            </a:defPPr>
            <a:lvl1pPr algn="ctr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lang="en-GB" sz="9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1FD865-804E-48C1-A695-A06457E96645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3E61316-D664-4FC1-90E5-DE5618638C4B}"/>
              </a:ext>
            </a:extLst>
          </p:cNvPr>
          <p:cNvSpPr txBox="1">
            <a:spLocks/>
          </p:cNvSpPr>
          <p:nvPr/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en-GB"/>
            </a:defPPr>
            <a:lvl1pPr algn="ctr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lang="en-GB" sz="9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1FD865-804E-48C1-A695-A06457E96645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CB4978-A11F-4C74-A662-A5C067D1D759}"/>
              </a:ext>
            </a:extLst>
          </p:cNvPr>
          <p:cNvCxnSpPr/>
          <p:nvPr/>
        </p:nvCxnSpPr>
        <p:spPr bwMode="auto">
          <a:xfrm>
            <a:off x="4737910" y="1371906"/>
            <a:ext cx="0" cy="3365178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9DC126-8DC5-4384-8750-E8A506E0C559}"/>
              </a:ext>
            </a:extLst>
          </p:cNvPr>
          <p:cNvGrpSpPr/>
          <p:nvPr/>
        </p:nvGrpSpPr>
        <p:grpSpPr>
          <a:xfrm>
            <a:off x="395058" y="4425587"/>
            <a:ext cx="2287550" cy="576000"/>
            <a:chOff x="489938" y="4509876"/>
            <a:chExt cx="2287550" cy="576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8D4FED1-96E8-4D6B-A2CE-82D04B0E4B99}"/>
                </a:ext>
              </a:extLst>
            </p:cNvPr>
            <p:cNvSpPr/>
            <p:nvPr/>
          </p:nvSpPr>
          <p:spPr bwMode="auto">
            <a:xfrm>
              <a:off x="489938" y="4509876"/>
              <a:ext cx="2190439" cy="5760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-64" charset="-128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0F3CB5A-6353-4CEF-B0AF-EBF3F110BD48}"/>
                </a:ext>
              </a:extLst>
            </p:cNvPr>
            <p:cNvSpPr txBox="1"/>
            <p:nvPr/>
          </p:nvSpPr>
          <p:spPr>
            <a:xfrm>
              <a:off x="1804195" y="4556096"/>
              <a:ext cx="97329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Study/ training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1A84B8-D855-4E42-87CE-3D26A8B116AA}"/>
                </a:ext>
              </a:extLst>
            </p:cNvPr>
            <p:cNvSpPr txBox="1"/>
            <p:nvPr/>
          </p:nvSpPr>
          <p:spPr>
            <a:xfrm>
              <a:off x="610869" y="4628598"/>
              <a:ext cx="11536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dirty="0"/>
                <a:t>Software development</a:t>
              </a:r>
            </a:p>
          </p:txBody>
        </p:sp>
        <p:pic>
          <p:nvPicPr>
            <p:cNvPr id="34" name="Picture 33" descr="E:\Icon set_test\EMF\EMF artboards outline-28.emf">
              <a:extLst>
                <a:ext uri="{FF2B5EF4-FFF2-40B4-BE49-F238E27FC236}">
                  <a16:creationId xmlns:a16="http://schemas.microsoft.com/office/drawing/2014/main" id="{0A44D00F-F30F-48A3-B4FD-B9342F1D99FA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526" y="4598382"/>
              <a:ext cx="140560" cy="153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Picture 34" descr="E:\Icon set_test\EMF\EMF artboards outline-70.emf">
              <a:extLst>
                <a:ext uri="{FF2B5EF4-FFF2-40B4-BE49-F238E27FC236}">
                  <a16:creationId xmlns:a16="http://schemas.microsoft.com/office/drawing/2014/main" id="{2FEDDE46-F0AF-4088-8FAA-B8A98B0BF418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00" y="4721739"/>
              <a:ext cx="125567" cy="13617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E64F165-879C-431D-AFB3-6A320F083A55}"/>
              </a:ext>
            </a:extLst>
          </p:cNvPr>
          <p:cNvCxnSpPr/>
          <p:nvPr/>
        </p:nvCxnSpPr>
        <p:spPr bwMode="auto">
          <a:xfrm>
            <a:off x="4737910" y="1371906"/>
            <a:ext cx="0" cy="3365178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2AF8204-0DD9-4F38-87C1-14505DBE0597}"/>
              </a:ext>
            </a:extLst>
          </p:cNvPr>
          <p:cNvCxnSpPr/>
          <p:nvPr/>
        </p:nvCxnSpPr>
        <p:spPr bwMode="auto">
          <a:xfrm>
            <a:off x="4737910" y="1371906"/>
            <a:ext cx="0" cy="3365178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71044EA-F3ED-4388-9C5F-3778D3448E4C}"/>
              </a:ext>
            </a:extLst>
          </p:cNvPr>
          <p:cNvGrpSpPr/>
          <p:nvPr/>
        </p:nvGrpSpPr>
        <p:grpSpPr>
          <a:xfrm>
            <a:off x="203565" y="772758"/>
            <a:ext cx="8736869" cy="3854312"/>
            <a:chOff x="468998" y="1108344"/>
            <a:chExt cx="8387832" cy="345365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300805C-516B-4B6C-AB53-F2609E2CDF6A}"/>
                </a:ext>
              </a:extLst>
            </p:cNvPr>
            <p:cNvSpPr/>
            <p:nvPr/>
          </p:nvSpPr>
          <p:spPr bwMode="gray">
            <a:xfrm>
              <a:off x="2124724" y="1877231"/>
              <a:ext cx="1606399" cy="1606398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lIns="66675" tIns="66675" rIns="66675" bIns="66675" rtlCol="0" anchor="ctr"/>
            <a:lstStyle/>
            <a:p>
              <a:pPr algn="ctr" defTabSz="685783">
                <a:lnSpc>
                  <a:spcPct val="106000"/>
                </a:lnSpc>
                <a:defRPr/>
              </a:pPr>
              <a:endParaRPr lang="en-US" sz="1200" b="1" dirty="0">
                <a:solidFill>
                  <a:prstClr val="white"/>
                </a:solidFill>
                <a:latin typeface="Calibri Light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3BB0D35-AF6C-40EC-ABD3-39670E0E1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661" y="1369269"/>
              <a:ext cx="1811627" cy="1329"/>
            </a:xfrm>
            <a:prstGeom prst="line">
              <a:avLst/>
            </a:prstGeom>
            <a:noFill/>
            <a:ln w="9525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/>
              <a:tailEnd/>
            </a:ln>
          </p:spPr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BE69FD-348A-4E76-A9BC-9D192E89F2B9}"/>
                </a:ext>
              </a:extLst>
            </p:cNvPr>
            <p:cNvSpPr/>
            <p:nvPr/>
          </p:nvSpPr>
          <p:spPr>
            <a:xfrm>
              <a:off x="602566" y="1123048"/>
              <a:ext cx="1742414" cy="2757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600"/>
                </a:spcBef>
                <a:spcAft>
                  <a:spcPts val="1200"/>
                </a:spcAft>
              </a:pPr>
              <a:r>
                <a:rPr lang="en-GB" sz="1400" b="1" dirty="0">
                  <a:solidFill>
                    <a:srgbClr val="008080"/>
                  </a:solidFill>
                </a:rPr>
                <a:t>Aim and objectives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60B741C-1206-4DBF-BED2-21090512C669}"/>
                </a:ext>
              </a:extLst>
            </p:cNvPr>
            <p:cNvCxnSpPr>
              <a:cxnSpLocks/>
            </p:cNvCxnSpPr>
            <p:nvPr/>
          </p:nvCxnSpPr>
          <p:spPr>
            <a:xfrm>
              <a:off x="3480480" y="1369269"/>
              <a:ext cx="5376350" cy="1329"/>
            </a:xfrm>
            <a:prstGeom prst="line">
              <a:avLst/>
            </a:prstGeom>
            <a:noFill/>
            <a:ln w="9525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/>
              <a:tailEnd/>
            </a:ln>
          </p:spPr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7B8114-8FEB-45F3-8B36-3500B5BD0ADD}"/>
                </a:ext>
              </a:extLst>
            </p:cNvPr>
            <p:cNvSpPr/>
            <p:nvPr/>
          </p:nvSpPr>
          <p:spPr>
            <a:xfrm>
              <a:off x="4198791" y="1108344"/>
              <a:ext cx="1243790" cy="2757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600"/>
                </a:spcBef>
                <a:spcAft>
                  <a:spcPts val="1200"/>
                </a:spcAft>
              </a:pPr>
              <a:r>
                <a:rPr lang="en-GB" sz="1400" b="1" dirty="0">
                  <a:solidFill>
                    <a:schemeClr val="tx2"/>
                  </a:solidFill>
                </a:rPr>
                <a:t>Methodology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5C917D0-619F-4A5B-BDD1-8A2B83C33E20}"/>
                </a:ext>
              </a:extLst>
            </p:cNvPr>
            <p:cNvCxnSpPr>
              <a:cxnSpLocks/>
            </p:cNvCxnSpPr>
            <p:nvPr/>
          </p:nvCxnSpPr>
          <p:spPr>
            <a:xfrm>
              <a:off x="2294997" y="1376150"/>
              <a:ext cx="436330" cy="513045"/>
            </a:xfrm>
            <a:prstGeom prst="line">
              <a:avLst/>
            </a:prstGeom>
            <a:noFill/>
            <a:ln w="9525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/>
              <a:tailEnd/>
            </a:ln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BB2BE0E-0CFA-481F-ADB6-3064D1AF6A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0557" y="1365278"/>
              <a:ext cx="381300" cy="511953"/>
            </a:xfrm>
            <a:prstGeom prst="line">
              <a:avLst/>
            </a:prstGeom>
            <a:noFill/>
            <a:ln w="9525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/>
              <a:tailEnd/>
            </a:ln>
          </p:spPr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ACA0A1-B23D-421E-ACC1-ADC997EA7951}"/>
                </a:ext>
              </a:extLst>
            </p:cNvPr>
            <p:cNvSpPr txBox="1"/>
            <p:nvPr/>
          </p:nvSpPr>
          <p:spPr>
            <a:xfrm>
              <a:off x="468998" y="1482279"/>
              <a:ext cx="1634973" cy="2433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spcAft>
                  <a:spcPts val="1200"/>
                </a:spcAft>
                <a:buClr>
                  <a:srgbClr val="008080"/>
                </a:buClr>
                <a:buFont typeface="Arial" panose="020B0604020202020204" pitchFamily="34" charset="0"/>
                <a:buChar char="•"/>
              </a:pPr>
              <a:r>
                <a:rPr lang="en-GB" sz="1000" dirty="0">
                  <a:solidFill>
                    <a:schemeClr val="bg2">
                      <a:lumMod val="50000"/>
                    </a:schemeClr>
                  </a:solidFill>
                </a:rPr>
                <a:t>E</a:t>
              </a:r>
              <a:r>
                <a:rPr lang="en-GB" sz="1000" dirty="0"/>
                <a:t>xamine</a:t>
              </a:r>
              <a:r>
                <a:rPr lang="en-GB" sz="1000" b="1" dirty="0">
                  <a:solidFill>
                    <a:srgbClr val="008080"/>
                  </a:solidFill>
                </a:rPr>
                <a:t> </a:t>
              </a:r>
              <a:r>
                <a:rPr lang="en-GB" sz="1000" dirty="0">
                  <a:solidFill>
                    <a:schemeClr val="bg2">
                      <a:lumMod val="50000"/>
                    </a:schemeClr>
                  </a:solidFill>
                </a:rPr>
                <a:t>the </a:t>
              </a:r>
              <a:r>
                <a:rPr lang="en-GB" sz="1000" b="1" dirty="0">
                  <a:solidFill>
                    <a:srgbClr val="008080"/>
                  </a:solidFill>
                </a:rPr>
                <a:t>neutrality </a:t>
              </a:r>
              <a:r>
                <a:rPr lang="en-GB" sz="1000" dirty="0">
                  <a:solidFill>
                    <a:schemeClr val="bg2">
                      <a:lumMod val="50000"/>
                    </a:schemeClr>
                  </a:solidFill>
                </a:rPr>
                <a:t>of </a:t>
              </a:r>
              <a:r>
                <a:rPr lang="en-GB" sz="1000" b="1" dirty="0">
                  <a:solidFill>
                    <a:srgbClr val="1B7D7D"/>
                  </a:solidFill>
                </a:rPr>
                <a:t>central banks</a:t>
              </a:r>
              <a:r>
                <a:rPr lang="en-GB" sz="1000" dirty="0">
                  <a:solidFill>
                    <a:schemeClr val="bg2">
                      <a:lumMod val="50000"/>
                    </a:schemeClr>
                  </a:solidFill>
                </a:rPr>
                <a:t> during the social media era. </a:t>
              </a:r>
              <a:endParaRPr lang="en-GB" sz="1000" dirty="0"/>
            </a:p>
            <a:p>
              <a:pPr marL="171450" indent="-171450" algn="just">
                <a:spcAft>
                  <a:spcPts val="1200"/>
                </a:spcAft>
                <a:buClr>
                  <a:srgbClr val="008080"/>
                </a:buClr>
                <a:buFont typeface="Arial" panose="020B0604020202020204" pitchFamily="34" charset="0"/>
                <a:buChar char="•"/>
              </a:pPr>
              <a:r>
                <a:rPr lang="en-GB" sz="1000" dirty="0" err="1"/>
                <a:t>Analyze</a:t>
              </a:r>
              <a:r>
                <a:rPr lang="en-GB" sz="1000" b="1" dirty="0">
                  <a:solidFill>
                    <a:srgbClr val="1B7D7D"/>
                  </a:solidFill>
                </a:rPr>
                <a:t> </a:t>
              </a:r>
              <a:r>
                <a:rPr lang="en-GB" sz="1000" dirty="0"/>
                <a:t>the </a:t>
              </a:r>
              <a:r>
                <a:rPr lang="en-GB" sz="1000" b="1" dirty="0">
                  <a:solidFill>
                    <a:srgbClr val="1B7D7D"/>
                  </a:solidFill>
                </a:rPr>
                <a:t>twitter network</a:t>
              </a:r>
              <a:r>
                <a:rPr lang="en-GB" sz="1000" dirty="0"/>
                <a:t> (using as a case ECB, FED and BoE)</a:t>
              </a:r>
            </a:p>
            <a:p>
              <a:pPr marL="171450" indent="-171450" algn="just">
                <a:spcAft>
                  <a:spcPts val="1200"/>
                </a:spcAft>
                <a:buClr>
                  <a:srgbClr val="008080"/>
                </a:buClr>
                <a:buFont typeface="Arial" panose="020B0604020202020204" pitchFamily="34" charset="0"/>
                <a:buChar char="•"/>
              </a:pPr>
              <a:r>
                <a:rPr lang="en-GB" sz="1000" dirty="0"/>
                <a:t>Evaluate the </a:t>
              </a:r>
              <a:r>
                <a:rPr lang="en-GB" sz="1000" b="1" dirty="0">
                  <a:solidFill>
                    <a:srgbClr val="1B7D7D"/>
                  </a:solidFill>
                </a:rPr>
                <a:t>sentiment of tweets</a:t>
              </a:r>
              <a:r>
                <a:rPr lang="en-GB" sz="1000" dirty="0"/>
                <a:t> and most discussed topics</a:t>
              </a:r>
            </a:p>
            <a:p>
              <a:pPr marL="171450" indent="-171450" algn="just">
                <a:spcAft>
                  <a:spcPts val="1200"/>
                </a:spcAft>
                <a:buClr>
                  <a:srgbClr val="008080"/>
                </a:buClr>
                <a:buFont typeface="Arial" panose="020B0604020202020204" pitchFamily="34" charset="0"/>
                <a:buChar char="•"/>
              </a:pPr>
              <a:r>
                <a:rPr lang="en-GB" sz="1050" dirty="0"/>
                <a:t>[</a:t>
              </a:r>
              <a:r>
                <a:rPr lang="en-GB" sz="1000" dirty="0"/>
                <a:t>Tentative] Find </a:t>
              </a:r>
              <a:r>
                <a:rPr lang="en-GB" sz="1000" b="1" dirty="0">
                  <a:solidFill>
                    <a:srgbClr val="1B7D7D"/>
                  </a:solidFill>
                </a:rPr>
                <a:t>correlation</a:t>
              </a:r>
              <a:r>
                <a:rPr lang="en-GB" sz="1000" dirty="0"/>
                <a:t> between stock market and sentiment on Twitter.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2979EC-41CF-4493-858C-D8E76CA9F89F}"/>
                </a:ext>
              </a:extLst>
            </p:cNvPr>
            <p:cNvSpPr txBox="1"/>
            <p:nvPr/>
          </p:nvSpPr>
          <p:spPr>
            <a:xfrm>
              <a:off x="4712350" y="2171313"/>
              <a:ext cx="968497" cy="358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>
                <a:defRPr sz="1000" b="1">
                  <a:solidFill>
                    <a:srgbClr val="003299"/>
                  </a:solidFill>
                </a:defRPr>
              </a:lvl1pPr>
            </a:lstStyle>
            <a:p>
              <a:r>
                <a:rPr lang="en-GB" dirty="0"/>
                <a:t>Data exploration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2B1714-7B74-4E53-9D4D-0EF1F3612666}"/>
                </a:ext>
              </a:extLst>
            </p:cNvPr>
            <p:cNvSpPr txBox="1"/>
            <p:nvPr/>
          </p:nvSpPr>
          <p:spPr>
            <a:xfrm>
              <a:off x="4704538" y="1593343"/>
              <a:ext cx="1244600" cy="220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>
                <a:defRPr sz="1000" b="1">
                  <a:solidFill>
                    <a:srgbClr val="003299"/>
                  </a:solidFill>
                </a:defRPr>
              </a:lvl1pPr>
            </a:lstStyle>
            <a:p>
              <a:r>
                <a:rPr lang="en-GB" dirty="0"/>
                <a:t>Data collection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37A9FD-4818-4321-9DF7-06B1061C084F}"/>
                </a:ext>
              </a:extLst>
            </p:cNvPr>
            <p:cNvSpPr txBox="1"/>
            <p:nvPr/>
          </p:nvSpPr>
          <p:spPr>
            <a:xfrm>
              <a:off x="6010727" y="2117831"/>
              <a:ext cx="2768129" cy="6343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 marL="171450" indent="-171450" algn="just">
                <a:spcAft>
                  <a:spcPts val="100"/>
                </a:spcAft>
                <a:buClr>
                  <a:srgbClr val="003299"/>
                </a:buClr>
                <a:buFont typeface="Wingdings" panose="05000000000000000000" pitchFamily="2" charset="2"/>
                <a:buChar char="ü"/>
                <a:defRPr sz="1000"/>
              </a:lvl1pPr>
              <a:lvl2pPr marL="171450" lvl="1" indent="-171450"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ü"/>
                <a:defRPr sz="1000">
                  <a:latin typeface="Arial" charset="0"/>
                  <a:ea typeface="ヒラギノ角ゴ Pro W3" pitchFamily="-64" charset="-128"/>
                </a:defRPr>
              </a:lvl2pPr>
            </a:lstStyle>
            <a:p>
              <a:pPr lvl="0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defRPr/>
              </a:pPr>
              <a:r>
                <a:rPr lang="en-GB" dirty="0"/>
                <a:t>Understand variables used, treating missing values, transforming data into a suitable form for analysis, identifying relevant correlations among values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1541FB-97D9-4E4C-BAD1-A27569A37CE1}"/>
                </a:ext>
              </a:extLst>
            </p:cNvPr>
            <p:cNvSpPr txBox="1"/>
            <p:nvPr/>
          </p:nvSpPr>
          <p:spPr>
            <a:xfrm>
              <a:off x="6018936" y="1439455"/>
              <a:ext cx="2768142" cy="4964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 marL="171450" indent="-171450" algn="just">
                <a:spcAft>
                  <a:spcPts val="100"/>
                </a:spcAft>
                <a:buClr>
                  <a:srgbClr val="003299"/>
                </a:buClr>
                <a:buFont typeface="Wingdings" panose="05000000000000000000" pitchFamily="2" charset="2"/>
                <a:buChar char="ü"/>
                <a:defRPr sz="1000"/>
              </a:lvl1pPr>
              <a:lvl2pPr marL="171450" lvl="1" indent="-171450"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ü"/>
                <a:defRPr sz="1000">
                  <a:latin typeface="Arial" charset="0"/>
                  <a:ea typeface="ヒラギノ角ゴ Pro W3" pitchFamily="-64" charset="-128"/>
                </a:defRPr>
              </a:lvl2pPr>
            </a:lstStyle>
            <a:p>
              <a:r>
                <a:rPr lang="en-GB" dirty="0"/>
                <a:t>Comprehension of the main goals of the project, identifying the variables needed, research of the technology available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33ED45-0E52-44D8-B303-E30A17C0AEE0}"/>
                </a:ext>
              </a:extLst>
            </p:cNvPr>
            <p:cNvSpPr txBox="1"/>
            <p:nvPr/>
          </p:nvSpPr>
          <p:spPr>
            <a:xfrm>
              <a:off x="6010729" y="3423423"/>
              <a:ext cx="2760780" cy="4964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171450" indent="-171450" algn="just">
                <a:spcAft>
                  <a:spcPts val="100"/>
                </a:spcAft>
                <a:buClr>
                  <a:srgbClr val="003299"/>
                </a:buClr>
                <a:buFont typeface="Wingdings" panose="05000000000000000000" pitchFamily="2" charset="2"/>
                <a:buChar char="ü"/>
              </a:pPr>
              <a:r>
                <a:rPr lang="en-GB" sz="1000" dirty="0"/>
                <a:t>Classify users and nodes, export data into csv and uploaded for Gephi, applied layout for colour and visualization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F0BDDE-6EE5-4565-8DF8-5A7BD3DFFE42}"/>
                </a:ext>
              </a:extLst>
            </p:cNvPr>
            <p:cNvSpPr txBox="1"/>
            <p:nvPr/>
          </p:nvSpPr>
          <p:spPr>
            <a:xfrm>
              <a:off x="4704602" y="3342451"/>
              <a:ext cx="1198317" cy="496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>
                <a:defRPr sz="1000" b="1">
                  <a:solidFill>
                    <a:srgbClr val="003299"/>
                  </a:solidFill>
                </a:defRPr>
              </a:lvl1pPr>
            </a:lstStyle>
            <a:p>
              <a:r>
                <a:rPr lang="it-IT" dirty="0">
                  <a:solidFill>
                    <a:schemeClr val="tx2"/>
                  </a:solidFill>
                </a:rPr>
                <a:t>Deployment of the </a:t>
              </a:r>
              <a:r>
                <a:rPr lang="it-IT" dirty="0" err="1">
                  <a:solidFill>
                    <a:schemeClr val="tx2"/>
                  </a:solidFill>
                </a:rPr>
                <a:t>Gephi</a:t>
              </a:r>
              <a:r>
                <a:rPr lang="it-IT" dirty="0">
                  <a:solidFill>
                    <a:schemeClr val="tx2"/>
                  </a:solidFill>
                </a:rPr>
                <a:t> Network </a:t>
              </a:r>
              <a:r>
                <a:rPr lang="it-IT" dirty="0" err="1">
                  <a:solidFill>
                    <a:schemeClr val="tx2"/>
                  </a:solidFill>
                </a:rPr>
                <a:t>Graph</a:t>
              </a:r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965FBC2-D9EB-4279-9F49-2A69D0041298}"/>
                </a:ext>
              </a:extLst>
            </p:cNvPr>
            <p:cNvSpPr txBox="1"/>
            <p:nvPr/>
          </p:nvSpPr>
          <p:spPr>
            <a:xfrm>
              <a:off x="6018072" y="2824245"/>
              <a:ext cx="2760781" cy="4964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 marL="171450" indent="-171450" algn="just">
                <a:spcAft>
                  <a:spcPts val="100"/>
                </a:spcAft>
                <a:buClr>
                  <a:srgbClr val="003299"/>
                </a:buClr>
                <a:buFont typeface="Wingdings" panose="05000000000000000000" pitchFamily="2" charset="2"/>
                <a:buChar char="ü"/>
                <a:defRPr sz="1000"/>
              </a:lvl1pPr>
              <a:lvl2pPr marL="171450" lvl="1" indent="-171450">
                <a:spcAft>
                  <a:spcPts val="600"/>
                </a:spcAft>
                <a:buClr>
                  <a:schemeClr val="tx2"/>
                </a:buClr>
                <a:buFont typeface="Wingdings" panose="05000000000000000000" pitchFamily="2" charset="2"/>
                <a:buChar char="ü"/>
                <a:defRPr sz="1000">
                  <a:latin typeface="Arial" charset="0"/>
                  <a:ea typeface="ヒラギノ角ゴ Pro W3" pitchFamily="-64" charset="-128"/>
                </a:defRPr>
              </a:lvl2pPr>
            </a:lstStyle>
            <a:p>
              <a:r>
                <a:rPr lang="en-US" dirty="0"/>
                <a:t>Sentiment Analysis, Topic Modeling, Hashtag Interpretation, removing stop words, lemmatization, lowercasing the tweet text …</a:t>
              </a:r>
              <a:endParaRPr lang="en-GB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E926644-4FF2-4F52-9F79-4085D8E67E32}"/>
                </a:ext>
              </a:extLst>
            </p:cNvPr>
            <p:cNvSpPr txBox="1"/>
            <p:nvPr/>
          </p:nvSpPr>
          <p:spPr>
            <a:xfrm>
              <a:off x="4700529" y="2783034"/>
              <a:ext cx="1244600" cy="496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>
                <a:defRPr sz="1000" b="1">
                  <a:solidFill>
                    <a:srgbClr val="003299"/>
                  </a:solidFill>
                </a:defRPr>
              </a:lvl1pPr>
            </a:lstStyle>
            <a:p>
              <a:r>
                <a:rPr lang="en-GB" dirty="0"/>
                <a:t>Analysis and targeted Adjustments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78747C7-B6A5-435A-9C33-5A3C447AE937}"/>
                </a:ext>
              </a:extLst>
            </p:cNvPr>
            <p:cNvCxnSpPr>
              <a:cxnSpLocks/>
              <a:stCxn id="55" idx="6"/>
              <a:endCxn id="74" idx="2"/>
            </p:cNvCxnSpPr>
            <p:nvPr/>
          </p:nvCxnSpPr>
          <p:spPr>
            <a:xfrm>
              <a:off x="3643800" y="1728921"/>
              <a:ext cx="617669" cy="2378"/>
            </a:xfrm>
            <a:prstGeom prst="line">
              <a:avLst/>
            </a:prstGeom>
            <a:noFill/>
            <a:ln w="9525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/>
              <a:tailEnd/>
            </a:ln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A90F1D6-6A37-42DE-A981-D5D16088DC38}"/>
                </a:ext>
              </a:extLst>
            </p:cNvPr>
            <p:cNvSpPr/>
            <p:nvPr/>
          </p:nvSpPr>
          <p:spPr bwMode="gray">
            <a:xfrm>
              <a:off x="3535838" y="1674940"/>
              <a:ext cx="107962" cy="107962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rgbClr val="ACACAC"/>
              </a:solidFill>
              <a:miter lim="800000"/>
              <a:headEnd/>
              <a:tailEnd/>
            </a:ln>
          </p:spPr>
          <p:txBody>
            <a:bodyPr wrap="square" lIns="66675" tIns="66675" rIns="66675" bIns="66675" rtlCol="0" anchor="ctr"/>
            <a:lstStyle/>
            <a:p>
              <a:pPr defTabSz="685783">
                <a:lnSpc>
                  <a:spcPct val="106000"/>
                </a:lnSpc>
                <a:defRPr/>
              </a:pPr>
              <a:endParaRPr lang="en-US" sz="1200" b="1">
                <a:solidFill>
                  <a:prstClr val="white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8A527B1-3417-45C1-A390-9CBD7B8AD534}"/>
                </a:ext>
              </a:extLst>
            </p:cNvPr>
            <p:cNvSpPr/>
            <p:nvPr/>
          </p:nvSpPr>
          <p:spPr bwMode="gray">
            <a:xfrm>
              <a:off x="3726285" y="2304342"/>
              <a:ext cx="107962" cy="107962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rgbClr val="ACACAC"/>
              </a:solidFill>
              <a:miter lim="800000"/>
              <a:headEnd/>
              <a:tailEnd/>
            </a:ln>
          </p:spPr>
          <p:txBody>
            <a:bodyPr wrap="square" lIns="66675" tIns="66675" rIns="66675" bIns="66675" rtlCol="0" anchor="ctr"/>
            <a:lstStyle/>
            <a:p>
              <a:pPr defTabSz="685783">
                <a:lnSpc>
                  <a:spcPct val="106000"/>
                </a:lnSpc>
                <a:defRPr/>
              </a:pPr>
              <a:endParaRPr lang="en-US" sz="1200" b="1" dirty="0">
                <a:solidFill>
                  <a:prstClr val="white"/>
                </a:solidFill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15A7AE-CCE6-477E-9E8A-06BD5D920D81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>
              <a:off x="3668242" y="3611505"/>
              <a:ext cx="593227" cy="0"/>
            </a:xfrm>
            <a:prstGeom prst="line">
              <a:avLst/>
            </a:prstGeom>
            <a:noFill/>
            <a:ln w="9525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/>
              <a:tailEnd/>
            </a:ln>
          </p:spPr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894278B-D0B6-4A55-B5FA-2435F76F9107}"/>
                </a:ext>
              </a:extLst>
            </p:cNvPr>
            <p:cNvSpPr/>
            <p:nvPr/>
          </p:nvSpPr>
          <p:spPr bwMode="gray">
            <a:xfrm>
              <a:off x="3560280" y="3555468"/>
              <a:ext cx="107962" cy="107962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rgbClr val="ACACAC"/>
              </a:solidFill>
              <a:miter lim="800000"/>
              <a:headEnd/>
              <a:tailEnd/>
            </a:ln>
          </p:spPr>
          <p:txBody>
            <a:bodyPr wrap="square" lIns="66675" tIns="66675" rIns="66675" bIns="66675" rtlCol="0" anchor="ctr"/>
            <a:lstStyle/>
            <a:p>
              <a:pPr defTabSz="685783">
                <a:lnSpc>
                  <a:spcPct val="106000"/>
                </a:lnSpc>
                <a:defRPr/>
              </a:pPr>
              <a:endParaRPr lang="en-US" sz="1200" b="1">
                <a:solidFill>
                  <a:prstClr val="white"/>
                </a:solidFill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D8D82ED-6531-419D-BC60-7E10D186B21C}"/>
                </a:ext>
              </a:extLst>
            </p:cNvPr>
            <p:cNvCxnSpPr>
              <a:cxnSpLocks/>
              <a:stCxn id="57" idx="6"/>
              <a:endCxn id="62" idx="2"/>
            </p:cNvCxnSpPr>
            <p:nvPr/>
          </p:nvCxnSpPr>
          <p:spPr>
            <a:xfrm flipV="1">
              <a:off x="3834247" y="2357954"/>
              <a:ext cx="426980" cy="369"/>
            </a:xfrm>
            <a:prstGeom prst="line">
              <a:avLst/>
            </a:prstGeom>
            <a:noFill/>
            <a:ln w="9525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/>
              <a:tailEnd/>
            </a:ln>
          </p:spPr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7A9D691-D17C-41D6-8F73-F013D8007D31}"/>
                </a:ext>
              </a:extLst>
            </p:cNvPr>
            <p:cNvGrpSpPr/>
            <p:nvPr/>
          </p:nvGrpSpPr>
          <p:grpSpPr>
            <a:xfrm>
              <a:off x="4261227" y="2127245"/>
              <a:ext cx="461418" cy="461418"/>
              <a:chOff x="4712195" y="2261057"/>
              <a:chExt cx="461418" cy="461418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1F24BE1C-C022-4C49-AF7B-1E0771E105A7}"/>
                  </a:ext>
                </a:extLst>
              </p:cNvPr>
              <p:cNvSpPr/>
              <p:nvPr/>
            </p:nvSpPr>
            <p:spPr bwMode="gray">
              <a:xfrm>
                <a:off x="4712195" y="2261057"/>
                <a:ext cx="461418" cy="461418"/>
              </a:xfrm>
              <a:prstGeom prst="ellipse">
                <a:avLst/>
              </a:prstGeom>
              <a:noFill/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 wrap="square" lIns="66675" tIns="66675" rIns="66675" bIns="66675" rtlCol="0" anchor="ctr"/>
              <a:lstStyle/>
              <a:p>
                <a:pPr defTabSz="685783">
                  <a:lnSpc>
                    <a:spcPct val="106000"/>
                  </a:lnSpc>
                  <a:defRPr/>
                </a:pPr>
                <a:endParaRPr 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Freeform 817">
                <a:extLst>
                  <a:ext uri="{FF2B5EF4-FFF2-40B4-BE49-F238E27FC236}">
                    <a16:creationId xmlns:a16="http://schemas.microsoft.com/office/drawing/2014/main" id="{6D758019-8442-499A-9116-98F966E4B1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62904" y="2311766"/>
                <a:ext cx="360000" cy="3600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378"/>
                <a:endParaRPr lang="en-GB" sz="1350" dirty="0">
                  <a:solidFill>
                    <a:srgbClr val="585858"/>
                  </a:solidFill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E605FE5-AC56-4023-AC17-DA7F68A27CA7}"/>
                </a:ext>
              </a:extLst>
            </p:cNvPr>
            <p:cNvGrpSpPr/>
            <p:nvPr/>
          </p:nvGrpSpPr>
          <p:grpSpPr>
            <a:xfrm>
              <a:off x="4261469" y="3381038"/>
              <a:ext cx="460934" cy="460934"/>
              <a:chOff x="4712437" y="3514850"/>
              <a:chExt cx="460934" cy="460934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9797AC6-C2BC-454D-AB2F-24B6E7615BE8}"/>
                  </a:ext>
                </a:extLst>
              </p:cNvPr>
              <p:cNvSpPr/>
              <p:nvPr/>
            </p:nvSpPr>
            <p:spPr bwMode="gray">
              <a:xfrm>
                <a:off x="4712437" y="3514850"/>
                <a:ext cx="460934" cy="460934"/>
              </a:xfrm>
              <a:prstGeom prst="ellipse">
                <a:avLst/>
              </a:prstGeom>
              <a:noFill/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 wrap="square" lIns="66675" tIns="66675" rIns="66675" bIns="66675" rtlCol="0" anchor="ctr"/>
              <a:lstStyle/>
              <a:p>
                <a:pPr defTabSz="685783">
                  <a:lnSpc>
                    <a:spcPct val="106000"/>
                  </a:lnSpc>
                  <a:defRPr/>
                </a:pPr>
                <a:endParaRPr 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Freeform 267">
                <a:extLst>
                  <a:ext uri="{FF2B5EF4-FFF2-40B4-BE49-F238E27FC236}">
                    <a16:creationId xmlns:a16="http://schemas.microsoft.com/office/drawing/2014/main" id="{27C37B29-56D2-43DF-B756-DA745E4E04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62904" y="3565317"/>
                <a:ext cx="360000" cy="3600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378"/>
                <a:endParaRPr lang="en-GB" sz="1350" dirty="0">
                  <a:solidFill>
                    <a:srgbClr val="585858"/>
                  </a:solidFill>
                </a:endParaRPr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76B910-E793-42F1-84C5-2C9F4AE83238}"/>
                </a:ext>
              </a:extLst>
            </p:cNvPr>
            <p:cNvCxnSpPr>
              <a:cxnSpLocks/>
              <a:stCxn id="68" idx="6"/>
              <a:endCxn id="70" idx="2"/>
            </p:cNvCxnSpPr>
            <p:nvPr/>
          </p:nvCxnSpPr>
          <p:spPr>
            <a:xfrm>
              <a:off x="3828543" y="2983089"/>
              <a:ext cx="432684" cy="1762"/>
            </a:xfrm>
            <a:prstGeom prst="line">
              <a:avLst/>
            </a:prstGeom>
            <a:noFill/>
            <a:ln w="9525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/>
              <a:tailEnd/>
            </a:ln>
          </p:spPr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8594ED-BC11-4319-884B-9D8C126F0EB7}"/>
                </a:ext>
              </a:extLst>
            </p:cNvPr>
            <p:cNvSpPr/>
            <p:nvPr/>
          </p:nvSpPr>
          <p:spPr bwMode="gray">
            <a:xfrm>
              <a:off x="3720581" y="2929108"/>
              <a:ext cx="107962" cy="107962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rgbClr val="ACACAC"/>
              </a:solidFill>
              <a:miter lim="800000"/>
              <a:headEnd/>
              <a:tailEnd/>
            </a:ln>
          </p:spPr>
          <p:txBody>
            <a:bodyPr wrap="square" lIns="66675" tIns="66675" rIns="66675" bIns="66675" rtlCol="0" anchor="ctr"/>
            <a:lstStyle/>
            <a:p>
              <a:pPr defTabSz="685783">
                <a:lnSpc>
                  <a:spcPct val="106000"/>
                </a:lnSpc>
                <a:defRPr/>
              </a:pPr>
              <a:endParaRPr lang="en-US" sz="1200" b="1">
                <a:solidFill>
                  <a:prstClr val="white"/>
                </a:solidFill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602E35B-1DE8-4399-9D17-CAE4C520C111}"/>
                </a:ext>
              </a:extLst>
            </p:cNvPr>
            <p:cNvGrpSpPr/>
            <p:nvPr/>
          </p:nvGrpSpPr>
          <p:grpSpPr>
            <a:xfrm>
              <a:off x="4261227" y="2754142"/>
              <a:ext cx="461418" cy="461418"/>
              <a:chOff x="4712195" y="2887954"/>
              <a:chExt cx="461418" cy="461418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CBBE860-50EA-4CDA-9910-E5B231A9CCC6}"/>
                  </a:ext>
                </a:extLst>
              </p:cNvPr>
              <p:cNvSpPr/>
              <p:nvPr/>
            </p:nvSpPr>
            <p:spPr bwMode="gray">
              <a:xfrm>
                <a:off x="4712195" y="2887954"/>
                <a:ext cx="461418" cy="461418"/>
              </a:xfrm>
              <a:prstGeom prst="ellipse">
                <a:avLst/>
              </a:prstGeom>
              <a:noFill/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 wrap="square" lIns="66675" tIns="66675" rIns="66675" bIns="66675" rtlCol="0" anchor="ctr"/>
              <a:lstStyle/>
              <a:p>
                <a:pPr defTabSz="685783">
                  <a:lnSpc>
                    <a:spcPct val="106000"/>
                  </a:lnSpc>
                  <a:defRPr/>
                </a:pPr>
                <a:endParaRPr 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Freeform 425">
                <a:extLst>
                  <a:ext uri="{FF2B5EF4-FFF2-40B4-BE49-F238E27FC236}">
                    <a16:creationId xmlns:a16="http://schemas.microsoft.com/office/drawing/2014/main" id="{94A6B2E1-4788-4702-AFCC-2C4040DB66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63433" y="2938663"/>
                <a:ext cx="358943" cy="3600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378"/>
                <a:endParaRPr lang="en-GB" sz="1350" dirty="0">
                  <a:solidFill>
                    <a:srgbClr val="585858"/>
                  </a:solidFill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43D6AE0-121C-4F48-B3EA-8AB4063CD7A0}"/>
                </a:ext>
              </a:extLst>
            </p:cNvPr>
            <p:cNvGrpSpPr/>
            <p:nvPr/>
          </p:nvGrpSpPr>
          <p:grpSpPr>
            <a:xfrm>
              <a:off x="4261469" y="1500832"/>
              <a:ext cx="460934" cy="460934"/>
              <a:chOff x="4712437" y="1634644"/>
              <a:chExt cx="460934" cy="460934"/>
            </a:xfrm>
          </p:grpSpPr>
          <p:sp>
            <p:nvSpPr>
              <p:cNvPr id="73" name="Freeform 1015">
                <a:extLst>
                  <a:ext uri="{FF2B5EF4-FFF2-40B4-BE49-F238E27FC236}">
                    <a16:creationId xmlns:a16="http://schemas.microsoft.com/office/drawing/2014/main" id="{186F3E34-1275-48F2-9554-120F1F0FBE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63354" y="1685561"/>
                <a:ext cx="359100" cy="3591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013" dirty="0">
                  <a:solidFill>
                    <a:srgbClr val="585858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701A3551-CB66-4C0F-831E-DC73A17A3155}"/>
                  </a:ext>
                </a:extLst>
              </p:cNvPr>
              <p:cNvSpPr/>
              <p:nvPr/>
            </p:nvSpPr>
            <p:spPr bwMode="gray">
              <a:xfrm>
                <a:off x="4712437" y="1634644"/>
                <a:ext cx="460934" cy="460934"/>
              </a:xfrm>
              <a:prstGeom prst="ellipse">
                <a:avLst/>
              </a:prstGeom>
              <a:noFill/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 wrap="square" lIns="66675" tIns="66675" rIns="66675" bIns="66675" rtlCol="0" anchor="ctr"/>
              <a:lstStyle/>
              <a:p>
                <a:pPr defTabSz="685783">
                  <a:lnSpc>
                    <a:spcPct val="106000"/>
                  </a:lnSpc>
                  <a:defRPr/>
                </a:pPr>
                <a:endParaRPr lang="en-US" sz="1200" b="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28B477A-D7E3-408C-8047-E453553BC16A}"/>
                </a:ext>
              </a:extLst>
            </p:cNvPr>
            <p:cNvSpPr/>
            <p:nvPr/>
          </p:nvSpPr>
          <p:spPr bwMode="gray">
            <a:xfrm>
              <a:off x="3532335" y="4203490"/>
              <a:ext cx="107962" cy="107962"/>
            </a:xfrm>
            <a:prstGeom prst="ellipse">
              <a:avLst/>
            </a:prstGeom>
            <a:solidFill>
              <a:schemeClr val="bg1"/>
            </a:solidFill>
            <a:ln w="19050" algn="ctr">
              <a:solidFill>
                <a:srgbClr val="ACACAC"/>
              </a:solidFill>
              <a:miter lim="800000"/>
              <a:headEnd/>
              <a:tailEnd/>
            </a:ln>
          </p:spPr>
          <p:txBody>
            <a:bodyPr wrap="square" lIns="66675" tIns="66675" rIns="66675" bIns="66675" rtlCol="0" anchor="ctr"/>
            <a:lstStyle/>
            <a:p>
              <a:pPr defTabSz="685783">
                <a:lnSpc>
                  <a:spcPct val="106000"/>
                </a:lnSpc>
                <a:defRPr/>
              </a:pPr>
              <a:endParaRPr lang="en-US" sz="1200" b="1">
                <a:solidFill>
                  <a:prstClr val="white"/>
                </a:solidFill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5F86133-5419-422B-98AE-2FAD05CC4CA2}"/>
                </a:ext>
              </a:extLst>
            </p:cNvPr>
            <p:cNvCxnSpPr>
              <a:cxnSpLocks/>
            </p:cNvCxnSpPr>
            <p:nvPr/>
          </p:nvCxnSpPr>
          <p:spPr>
            <a:xfrm>
              <a:off x="3643800" y="4256958"/>
              <a:ext cx="593227" cy="0"/>
            </a:xfrm>
            <a:prstGeom prst="line">
              <a:avLst/>
            </a:prstGeom>
            <a:noFill/>
            <a:ln w="9525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miter lim="800000"/>
              <a:headEnd/>
              <a:tailEnd/>
            </a:ln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EDF9874-96C1-42B8-8AC8-C52AB745D23C}"/>
                </a:ext>
              </a:extLst>
            </p:cNvPr>
            <p:cNvGrpSpPr/>
            <p:nvPr/>
          </p:nvGrpSpPr>
          <p:grpSpPr>
            <a:xfrm>
              <a:off x="4256458" y="4015120"/>
              <a:ext cx="460934" cy="460934"/>
              <a:chOff x="4712437" y="3514850"/>
              <a:chExt cx="460934" cy="460934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0912CA1E-068D-418D-A294-A2ADB56F88A4}"/>
                  </a:ext>
                </a:extLst>
              </p:cNvPr>
              <p:cNvSpPr/>
              <p:nvPr/>
            </p:nvSpPr>
            <p:spPr bwMode="gray">
              <a:xfrm>
                <a:off x="4712437" y="3514850"/>
                <a:ext cx="460934" cy="460934"/>
              </a:xfrm>
              <a:prstGeom prst="ellipse">
                <a:avLst/>
              </a:prstGeom>
              <a:noFill/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  <a:miter lim="800000"/>
                <a:headEnd/>
                <a:tailEnd/>
              </a:ln>
            </p:spPr>
            <p:txBody>
              <a:bodyPr wrap="square" lIns="66675" tIns="66675" rIns="66675" bIns="66675" rtlCol="0" anchor="ctr"/>
              <a:lstStyle/>
              <a:p>
                <a:pPr defTabSz="685783">
                  <a:lnSpc>
                    <a:spcPct val="106000"/>
                  </a:lnSpc>
                  <a:defRPr/>
                </a:pPr>
                <a:endParaRPr lang="en-US" sz="12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Freeform 267">
                <a:extLst>
                  <a:ext uri="{FF2B5EF4-FFF2-40B4-BE49-F238E27FC236}">
                    <a16:creationId xmlns:a16="http://schemas.microsoft.com/office/drawing/2014/main" id="{C6AB4207-D919-4F35-87B3-B96C4936DA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62904" y="3565317"/>
                <a:ext cx="360000" cy="36000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914378"/>
                <a:endParaRPr lang="en-GB" sz="1350" dirty="0">
                  <a:solidFill>
                    <a:srgbClr val="585858"/>
                  </a:solidFill>
                </a:endParaRP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E053F92-90FD-46F6-B8B0-257734BC0937}"/>
                </a:ext>
              </a:extLst>
            </p:cNvPr>
            <p:cNvSpPr txBox="1"/>
            <p:nvPr/>
          </p:nvSpPr>
          <p:spPr>
            <a:xfrm>
              <a:off x="4691025" y="4013694"/>
              <a:ext cx="1198317" cy="358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>
                <a:defRPr sz="1000" b="1">
                  <a:solidFill>
                    <a:srgbClr val="003299"/>
                  </a:solidFill>
                </a:defRPr>
              </a:lvl1pPr>
            </a:lstStyle>
            <a:p>
              <a:r>
                <a:rPr lang="en-US" dirty="0">
                  <a:solidFill>
                    <a:schemeClr val="tx2"/>
                  </a:solidFill>
                </a:rPr>
                <a:t>Analysis of a case study</a:t>
              </a:r>
              <a:endParaRPr lang="en-GB" dirty="0">
                <a:solidFill>
                  <a:schemeClr val="tx2"/>
                </a:solidFill>
              </a:endParaRPr>
            </a:p>
          </p:txBody>
        </p:sp>
        <p:pic>
          <p:nvPicPr>
            <p:cNvPr id="7" name="Graphic 6" descr="Presentation with pie chart with solid fill">
              <a:extLst>
                <a:ext uri="{FF2B5EF4-FFF2-40B4-BE49-F238E27FC236}">
                  <a16:creationId xmlns:a16="http://schemas.microsoft.com/office/drawing/2014/main" id="{BCCB6CBA-A298-44E4-B4A0-DF95D19E1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81903" y="2250130"/>
              <a:ext cx="230499" cy="230499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E20079B-1328-42CD-AB6B-4823B2091838}"/>
                </a:ext>
              </a:extLst>
            </p:cNvPr>
            <p:cNvSpPr txBox="1"/>
            <p:nvPr/>
          </p:nvSpPr>
          <p:spPr>
            <a:xfrm>
              <a:off x="6028924" y="4065587"/>
              <a:ext cx="2758155" cy="49640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171450" indent="-171450" algn="just">
                <a:spcAft>
                  <a:spcPts val="100"/>
                </a:spcAft>
                <a:buClr>
                  <a:srgbClr val="003299"/>
                </a:buClr>
                <a:buFont typeface="Wingdings" panose="05000000000000000000" pitchFamily="2" charset="2"/>
                <a:buChar char="ü"/>
              </a:pPr>
              <a:r>
                <a:rPr lang="en-US" sz="1000" dirty="0"/>
                <a:t>Sentiment Analysis, correlation with the stock market, personal interpretation of the results</a:t>
              </a:r>
              <a:endParaRPr lang="en-GB" sz="1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30" name="Graphic 29" descr="Abacus with solid fill">
              <a:extLst>
                <a:ext uri="{FF2B5EF4-FFF2-40B4-BE49-F238E27FC236}">
                  <a16:creationId xmlns:a16="http://schemas.microsoft.com/office/drawing/2014/main" id="{538C03FF-0F8F-4437-B201-6DA086D2D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02046" y="2339287"/>
              <a:ext cx="101841" cy="101841"/>
            </a:xfrm>
            <a:prstGeom prst="rect">
              <a:avLst/>
            </a:prstGeom>
          </p:spPr>
        </p:pic>
        <p:pic>
          <p:nvPicPr>
            <p:cNvPr id="21" name="Picture 20" descr="E:\Icon set_test\EMF\EMF artboards outline-28.emf">
              <a:extLst>
                <a:ext uri="{FF2B5EF4-FFF2-40B4-BE49-F238E27FC236}">
                  <a16:creationId xmlns:a16="http://schemas.microsoft.com/office/drawing/2014/main" id="{56181138-C832-4BD6-BE15-91909007E8B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240" y="1675499"/>
              <a:ext cx="137258" cy="143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Picture 97" descr="E:\Icon set_test\EMF\EMF artboards outline-70.emf">
              <a:extLst>
                <a:ext uri="{FF2B5EF4-FFF2-40B4-BE49-F238E27FC236}">
                  <a16:creationId xmlns:a16="http://schemas.microsoft.com/office/drawing/2014/main" id="{90E94DEB-C8F3-4255-87EE-28C8C31BFCF2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3760" y="3045671"/>
              <a:ext cx="122617" cy="127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raphic 98" descr="Abacus with solid fill">
              <a:extLst>
                <a:ext uri="{FF2B5EF4-FFF2-40B4-BE49-F238E27FC236}">
                  <a16:creationId xmlns:a16="http://schemas.microsoft.com/office/drawing/2014/main" id="{B9FC858F-22E3-402A-AD55-268DBFF72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03760" y="3635336"/>
              <a:ext cx="101841" cy="101841"/>
            </a:xfrm>
            <a:prstGeom prst="rect">
              <a:avLst/>
            </a:prstGeom>
          </p:spPr>
        </p:pic>
        <p:pic>
          <p:nvPicPr>
            <p:cNvPr id="89" name="Picture 88" descr="E:\Icon set_test\EMF\EMF artboards outline-70.emf">
              <a:extLst>
                <a:ext uri="{FF2B5EF4-FFF2-40B4-BE49-F238E27FC236}">
                  <a16:creationId xmlns:a16="http://schemas.microsoft.com/office/drawing/2014/main" id="{15C2453C-DEF1-4E7E-BA37-8E6561311700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8808" y="4256958"/>
              <a:ext cx="122617" cy="1275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" name="Graphic 100" descr="Abacus with solid fill">
            <a:extLst>
              <a:ext uri="{FF2B5EF4-FFF2-40B4-BE49-F238E27FC236}">
                <a16:creationId xmlns:a16="http://schemas.microsoft.com/office/drawing/2014/main" id="{F89922A8-72A9-4DA3-888C-65198EEDD0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6041" y="4772054"/>
            <a:ext cx="153165" cy="153165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CC3BEDAB-9757-41F0-943F-B8BCCA259782}"/>
              </a:ext>
            </a:extLst>
          </p:cNvPr>
          <p:cNvSpPr txBox="1"/>
          <p:nvPr/>
        </p:nvSpPr>
        <p:spPr>
          <a:xfrm>
            <a:off x="1725124" y="4735013"/>
            <a:ext cx="973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Data Analysis</a:t>
            </a:r>
          </a:p>
        </p:txBody>
      </p:sp>
      <p:pic>
        <p:nvPicPr>
          <p:cNvPr id="2" name="Graphic 29" descr="Abacus with solid fill">
            <a:extLst>
              <a:ext uri="{FF2B5EF4-FFF2-40B4-BE49-F238E27FC236}">
                <a16:creationId xmlns:a16="http://schemas.microsoft.com/office/drawing/2014/main" id="{2C89B9E4-B1BA-77CA-051F-ED17B7C9C6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78463" y="3130872"/>
            <a:ext cx="106079" cy="113656"/>
          </a:xfrm>
          <a:prstGeom prst="rect">
            <a:avLst/>
          </a:prstGeom>
        </p:spPr>
      </p:pic>
      <p:pic>
        <p:nvPicPr>
          <p:cNvPr id="6" name="Picture 20" descr="E:\Icon set_test\EMF\EMF artboards outline-28.emf">
            <a:extLst>
              <a:ext uri="{FF2B5EF4-FFF2-40B4-BE49-F238E27FC236}">
                <a16:creationId xmlns:a16="http://schemas.microsoft.com/office/drawing/2014/main" id="{1C0542E2-3330-2CFF-560B-E0E7D146E38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105" y="2327367"/>
            <a:ext cx="142970" cy="16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29" descr="Abacus with solid fill">
            <a:extLst>
              <a:ext uri="{FF2B5EF4-FFF2-40B4-BE49-F238E27FC236}">
                <a16:creationId xmlns:a16="http://schemas.microsoft.com/office/drawing/2014/main" id="{F319D0DB-0CA7-EB9A-0623-D46D1021C3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67644" y="4472323"/>
            <a:ext cx="106079" cy="113656"/>
          </a:xfrm>
          <a:prstGeom prst="rect">
            <a:avLst/>
          </a:prstGeom>
        </p:spPr>
      </p:pic>
      <p:pic>
        <p:nvPicPr>
          <p:cNvPr id="28" name="Elemento grafico 27" descr="Download dal cloud con riempimento a tinta unita">
            <a:extLst>
              <a:ext uri="{FF2B5EF4-FFF2-40B4-BE49-F238E27FC236}">
                <a16:creationId xmlns:a16="http://schemas.microsoft.com/office/drawing/2014/main" id="{1113226D-2454-BF2A-7A04-B9D602094C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62147" y="1337491"/>
            <a:ext cx="267633" cy="267633"/>
          </a:xfrm>
          <a:prstGeom prst="rect">
            <a:avLst/>
          </a:prstGeom>
        </p:spPr>
      </p:pic>
      <p:pic>
        <p:nvPicPr>
          <p:cNvPr id="38" name="Elemento grafico 37" descr="Diagramma di dispersione con riempimento a tinta unita">
            <a:extLst>
              <a:ext uri="{FF2B5EF4-FFF2-40B4-BE49-F238E27FC236}">
                <a16:creationId xmlns:a16="http://schemas.microsoft.com/office/drawing/2014/main" id="{3B83F763-EBBA-87CA-2FFC-4C91201D6F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6085" y="2757692"/>
            <a:ext cx="238018" cy="238018"/>
          </a:xfrm>
          <a:prstGeom prst="rect">
            <a:avLst/>
          </a:prstGeom>
        </p:spPr>
      </p:pic>
      <p:pic>
        <p:nvPicPr>
          <p:cNvPr id="41" name="Elemento grafico 40" descr="Diagramma di dispersione con riempimento a tinta unita">
            <a:extLst>
              <a:ext uri="{FF2B5EF4-FFF2-40B4-BE49-F238E27FC236}">
                <a16:creationId xmlns:a16="http://schemas.microsoft.com/office/drawing/2014/main" id="{DB63CA85-D00B-6ADF-6511-038C326174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63333" y="4162417"/>
            <a:ext cx="238018" cy="238018"/>
          </a:xfrm>
          <a:prstGeom prst="rect">
            <a:avLst/>
          </a:prstGeom>
        </p:spPr>
      </p:pic>
      <p:pic>
        <p:nvPicPr>
          <p:cNvPr id="45" name="Elemento grafico 44" descr="Social network con riempimento a tinta unita">
            <a:extLst>
              <a:ext uri="{FF2B5EF4-FFF2-40B4-BE49-F238E27FC236}">
                <a16:creationId xmlns:a16="http://schemas.microsoft.com/office/drawing/2014/main" id="{3DB5D1C6-E570-C03E-EE9B-6AAC592E15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14196" y="3364905"/>
            <a:ext cx="374982" cy="374982"/>
          </a:xfrm>
          <a:prstGeom prst="rect">
            <a:avLst/>
          </a:prstGeom>
        </p:spPr>
      </p:pic>
      <p:pic>
        <p:nvPicPr>
          <p:cNvPr id="48" name="Picture 20" descr="E:\Icon set_test\EMF\EMF artboards outline-28.emf">
            <a:extLst>
              <a:ext uri="{FF2B5EF4-FFF2-40B4-BE49-F238E27FC236}">
                <a16:creationId xmlns:a16="http://schemas.microsoft.com/office/drawing/2014/main" id="{84ED1657-5B7F-7AE3-517A-82CA846D7F3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770" y="3767161"/>
            <a:ext cx="142970" cy="16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513DF7BE-0F05-B76A-C29B-4B233F05B3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42" y="4796675"/>
            <a:ext cx="2705100" cy="228600"/>
          </a:xfrm>
          <a:prstGeom prst="rect">
            <a:avLst/>
          </a:prstGeom>
        </p:spPr>
      </p:pic>
      <p:grpSp>
        <p:nvGrpSpPr>
          <p:cNvPr id="9" name="Group 139">
            <a:extLst>
              <a:ext uri="{FF2B5EF4-FFF2-40B4-BE49-F238E27FC236}">
                <a16:creationId xmlns:a16="http://schemas.microsoft.com/office/drawing/2014/main" id="{9736C986-0DFB-A153-18CF-4A82507A4614}"/>
              </a:ext>
            </a:extLst>
          </p:cNvPr>
          <p:cNvGrpSpPr/>
          <p:nvPr/>
        </p:nvGrpSpPr>
        <p:grpSpPr>
          <a:xfrm>
            <a:off x="1973293" y="1806515"/>
            <a:ext cx="1565812" cy="1627320"/>
            <a:chOff x="5428452" y="1161273"/>
            <a:chExt cx="1934395" cy="2180233"/>
          </a:xfrm>
        </p:grpSpPr>
        <p:grpSp>
          <p:nvGrpSpPr>
            <p:cNvPr id="15" name="Group 140">
              <a:extLst>
                <a:ext uri="{FF2B5EF4-FFF2-40B4-BE49-F238E27FC236}">
                  <a16:creationId xmlns:a16="http://schemas.microsoft.com/office/drawing/2014/main" id="{EE1A7FC6-0815-F0FB-A812-B4E2ADD2F645}"/>
                </a:ext>
              </a:extLst>
            </p:cNvPr>
            <p:cNvGrpSpPr/>
            <p:nvPr/>
          </p:nvGrpSpPr>
          <p:grpSpPr>
            <a:xfrm>
              <a:off x="5428452" y="1161273"/>
              <a:ext cx="1934395" cy="1936175"/>
              <a:chOff x="401419" y="267138"/>
              <a:chExt cx="2266673" cy="2268759"/>
            </a:xfrm>
          </p:grpSpPr>
          <p:grpSp>
            <p:nvGrpSpPr>
              <p:cNvPr id="51" name="Group 147">
                <a:extLst>
                  <a:ext uri="{FF2B5EF4-FFF2-40B4-BE49-F238E27FC236}">
                    <a16:creationId xmlns:a16="http://schemas.microsoft.com/office/drawing/2014/main" id="{C8C7DA4E-FECE-296A-C871-6F2A8148CF91}"/>
                  </a:ext>
                </a:extLst>
              </p:cNvPr>
              <p:cNvGrpSpPr/>
              <p:nvPr/>
            </p:nvGrpSpPr>
            <p:grpSpPr>
              <a:xfrm rot="5400000">
                <a:off x="635557" y="511706"/>
                <a:ext cx="1805226" cy="1806887"/>
                <a:chOff x="648750" y="418358"/>
                <a:chExt cx="1805226" cy="1806887"/>
              </a:xfrm>
            </p:grpSpPr>
            <p:sp>
              <p:nvSpPr>
                <p:cNvPr id="97" name="Freeform 229">
                  <a:extLst>
                    <a:ext uri="{FF2B5EF4-FFF2-40B4-BE49-F238E27FC236}">
                      <a16:creationId xmlns:a16="http://schemas.microsoft.com/office/drawing/2014/main" id="{2563B32E-3F69-E96C-2579-7EFA5D1DA4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395409">
                  <a:off x="1346261" y="418358"/>
                  <a:ext cx="441757" cy="44840"/>
                </a:xfrm>
                <a:custGeom>
                  <a:avLst/>
                  <a:gdLst>
                    <a:gd name="T0" fmla="*/ 334 w 334"/>
                    <a:gd name="T1" fmla="*/ 34 h 34"/>
                    <a:gd name="T2" fmla="*/ 121 w 334"/>
                    <a:gd name="T3" fmla="*/ 0 h 34"/>
                    <a:gd name="T4" fmla="*/ 0 w 334"/>
                    <a:gd name="T5" fmla="*/ 1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4" h="34">
                      <a:moveTo>
                        <a:pt x="334" y="34"/>
                      </a:moveTo>
                      <a:cubicBezTo>
                        <a:pt x="267" y="12"/>
                        <a:pt x="195" y="0"/>
                        <a:pt x="121" y="0"/>
                      </a:cubicBezTo>
                      <a:cubicBezTo>
                        <a:pt x="80" y="0"/>
                        <a:pt x="39" y="3"/>
                        <a:pt x="0" y="10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100" name="Freeform 230">
                  <a:extLst>
                    <a:ext uri="{FF2B5EF4-FFF2-40B4-BE49-F238E27FC236}">
                      <a16:creationId xmlns:a16="http://schemas.microsoft.com/office/drawing/2014/main" id="{CBE80B3C-F68F-302A-1813-FE0988FE89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7724" y="875062"/>
                  <a:ext cx="116252" cy="851960"/>
                </a:xfrm>
                <a:custGeom>
                  <a:avLst/>
                  <a:gdLst>
                    <a:gd name="T0" fmla="*/ 15 w 88"/>
                    <a:gd name="T1" fmla="*/ 643 h 643"/>
                    <a:gd name="T2" fmla="*/ 88 w 88"/>
                    <a:gd name="T3" fmla="*/ 336 h 643"/>
                    <a:gd name="T4" fmla="*/ 0 w 88"/>
                    <a:gd name="T5" fmla="*/ 0 h 6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8" h="643">
                      <a:moveTo>
                        <a:pt x="15" y="643"/>
                      </a:moveTo>
                      <a:cubicBezTo>
                        <a:pt x="62" y="551"/>
                        <a:pt x="88" y="447"/>
                        <a:pt x="88" y="336"/>
                      </a:cubicBezTo>
                      <a:cubicBezTo>
                        <a:pt x="88" y="214"/>
                        <a:pt x="56" y="99"/>
                        <a:pt x="0" y="0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103" name="Freeform 231">
                  <a:extLst>
                    <a:ext uri="{FF2B5EF4-FFF2-40B4-BE49-F238E27FC236}">
                      <a16:creationId xmlns:a16="http://schemas.microsoft.com/office/drawing/2014/main" id="{77E0FF7C-AE82-4F70-07B2-BF481ADCA4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4042" y="2062492"/>
                  <a:ext cx="1001427" cy="162753"/>
                </a:xfrm>
                <a:custGeom>
                  <a:avLst/>
                  <a:gdLst>
                    <a:gd name="T0" fmla="*/ 0 w 756"/>
                    <a:gd name="T1" fmla="*/ 0 h 123"/>
                    <a:gd name="T2" fmla="*/ 391 w 756"/>
                    <a:gd name="T3" fmla="*/ 123 h 123"/>
                    <a:gd name="T4" fmla="*/ 756 w 756"/>
                    <a:gd name="T5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56" h="123">
                      <a:moveTo>
                        <a:pt x="0" y="0"/>
                      </a:moveTo>
                      <a:cubicBezTo>
                        <a:pt x="110" y="77"/>
                        <a:pt x="245" y="123"/>
                        <a:pt x="391" y="123"/>
                      </a:cubicBezTo>
                      <a:cubicBezTo>
                        <a:pt x="525" y="123"/>
                        <a:pt x="651" y="84"/>
                        <a:pt x="756" y="16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104" name="Freeform 232">
                  <a:extLst>
                    <a:ext uri="{FF2B5EF4-FFF2-40B4-BE49-F238E27FC236}">
                      <a16:creationId xmlns:a16="http://schemas.microsoft.com/office/drawing/2014/main" id="{9FC908C2-D7C6-5C5C-9981-190A4C68E7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750" y="1195585"/>
                  <a:ext cx="8304" cy="205932"/>
                </a:xfrm>
                <a:custGeom>
                  <a:avLst/>
                  <a:gdLst>
                    <a:gd name="T0" fmla="*/ 7 w 7"/>
                    <a:gd name="T1" fmla="*/ 0 h 156"/>
                    <a:gd name="T2" fmla="*/ 0 w 7"/>
                    <a:gd name="T3" fmla="*/ 95 h 156"/>
                    <a:gd name="T4" fmla="*/ 3 w 7"/>
                    <a:gd name="T5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56">
                      <a:moveTo>
                        <a:pt x="7" y="0"/>
                      </a:moveTo>
                      <a:cubicBezTo>
                        <a:pt x="3" y="31"/>
                        <a:pt x="0" y="63"/>
                        <a:pt x="0" y="95"/>
                      </a:cubicBezTo>
                      <a:cubicBezTo>
                        <a:pt x="0" y="116"/>
                        <a:pt x="1" y="136"/>
                        <a:pt x="3" y="156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52" name="Group 148">
                <a:extLst>
                  <a:ext uri="{FF2B5EF4-FFF2-40B4-BE49-F238E27FC236}">
                    <a16:creationId xmlns:a16="http://schemas.microsoft.com/office/drawing/2014/main" id="{A3A534EC-43E3-EAEF-E253-F21F61FF5EEE}"/>
                  </a:ext>
                </a:extLst>
              </p:cNvPr>
              <p:cNvGrpSpPr/>
              <p:nvPr/>
            </p:nvGrpSpPr>
            <p:grpSpPr>
              <a:xfrm rot="19800000">
                <a:off x="401419" y="267138"/>
                <a:ext cx="2266673" cy="2268759"/>
                <a:chOff x="1373674" y="2658351"/>
                <a:chExt cx="1805226" cy="1806887"/>
              </a:xfrm>
            </p:grpSpPr>
            <p:sp>
              <p:nvSpPr>
                <p:cNvPr id="82" name="Freeform 229">
                  <a:extLst>
                    <a:ext uri="{FF2B5EF4-FFF2-40B4-BE49-F238E27FC236}">
                      <a16:creationId xmlns:a16="http://schemas.microsoft.com/office/drawing/2014/main" id="{05364D24-A128-EC79-B256-63BDC9D60A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395409">
                  <a:off x="2071185" y="2658351"/>
                  <a:ext cx="441757" cy="44840"/>
                </a:xfrm>
                <a:custGeom>
                  <a:avLst/>
                  <a:gdLst>
                    <a:gd name="T0" fmla="*/ 334 w 334"/>
                    <a:gd name="T1" fmla="*/ 34 h 34"/>
                    <a:gd name="T2" fmla="*/ 121 w 334"/>
                    <a:gd name="T3" fmla="*/ 0 h 34"/>
                    <a:gd name="T4" fmla="*/ 0 w 334"/>
                    <a:gd name="T5" fmla="*/ 1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4" h="34">
                      <a:moveTo>
                        <a:pt x="334" y="34"/>
                      </a:moveTo>
                      <a:cubicBezTo>
                        <a:pt x="267" y="12"/>
                        <a:pt x="195" y="0"/>
                        <a:pt x="121" y="0"/>
                      </a:cubicBezTo>
                      <a:cubicBezTo>
                        <a:pt x="80" y="0"/>
                        <a:pt x="39" y="3"/>
                        <a:pt x="0" y="10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83" name="Freeform 230">
                  <a:extLst>
                    <a:ext uri="{FF2B5EF4-FFF2-40B4-BE49-F238E27FC236}">
                      <a16:creationId xmlns:a16="http://schemas.microsoft.com/office/drawing/2014/main" id="{FAD24AAC-28C6-C8EC-7724-C60F0E2AB8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2648" y="3115055"/>
                  <a:ext cx="116252" cy="851960"/>
                </a:xfrm>
                <a:custGeom>
                  <a:avLst/>
                  <a:gdLst>
                    <a:gd name="T0" fmla="*/ 15 w 88"/>
                    <a:gd name="T1" fmla="*/ 643 h 643"/>
                    <a:gd name="T2" fmla="*/ 88 w 88"/>
                    <a:gd name="T3" fmla="*/ 336 h 643"/>
                    <a:gd name="T4" fmla="*/ 0 w 88"/>
                    <a:gd name="T5" fmla="*/ 0 h 6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8" h="643">
                      <a:moveTo>
                        <a:pt x="15" y="643"/>
                      </a:moveTo>
                      <a:cubicBezTo>
                        <a:pt x="62" y="551"/>
                        <a:pt x="88" y="447"/>
                        <a:pt x="88" y="336"/>
                      </a:cubicBezTo>
                      <a:cubicBezTo>
                        <a:pt x="88" y="214"/>
                        <a:pt x="56" y="99"/>
                        <a:pt x="0" y="0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87" name="Freeform 231">
                  <a:extLst>
                    <a:ext uri="{FF2B5EF4-FFF2-40B4-BE49-F238E27FC236}">
                      <a16:creationId xmlns:a16="http://schemas.microsoft.com/office/drawing/2014/main" id="{9A2D9791-C6BD-0579-30FD-3A5F97BB3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8966" y="4302485"/>
                  <a:ext cx="1001427" cy="162753"/>
                </a:xfrm>
                <a:custGeom>
                  <a:avLst/>
                  <a:gdLst>
                    <a:gd name="T0" fmla="*/ 0 w 756"/>
                    <a:gd name="T1" fmla="*/ 0 h 123"/>
                    <a:gd name="T2" fmla="*/ 391 w 756"/>
                    <a:gd name="T3" fmla="*/ 123 h 123"/>
                    <a:gd name="T4" fmla="*/ 756 w 756"/>
                    <a:gd name="T5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56" h="123">
                      <a:moveTo>
                        <a:pt x="0" y="0"/>
                      </a:moveTo>
                      <a:cubicBezTo>
                        <a:pt x="110" y="77"/>
                        <a:pt x="245" y="123"/>
                        <a:pt x="391" y="123"/>
                      </a:cubicBezTo>
                      <a:cubicBezTo>
                        <a:pt x="525" y="123"/>
                        <a:pt x="651" y="84"/>
                        <a:pt x="756" y="16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93" name="Freeform 232">
                  <a:extLst>
                    <a:ext uri="{FF2B5EF4-FFF2-40B4-BE49-F238E27FC236}">
                      <a16:creationId xmlns:a16="http://schemas.microsoft.com/office/drawing/2014/main" id="{7A6405EB-598E-49A5-A737-706642C9AA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3674" y="3435578"/>
                  <a:ext cx="8304" cy="205932"/>
                </a:xfrm>
                <a:custGeom>
                  <a:avLst/>
                  <a:gdLst>
                    <a:gd name="T0" fmla="*/ 7 w 7"/>
                    <a:gd name="T1" fmla="*/ 0 h 156"/>
                    <a:gd name="T2" fmla="*/ 0 w 7"/>
                    <a:gd name="T3" fmla="*/ 95 h 156"/>
                    <a:gd name="T4" fmla="*/ 3 w 7"/>
                    <a:gd name="T5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56">
                      <a:moveTo>
                        <a:pt x="7" y="0"/>
                      </a:moveTo>
                      <a:cubicBezTo>
                        <a:pt x="3" y="31"/>
                        <a:pt x="0" y="63"/>
                        <a:pt x="0" y="95"/>
                      </a:cubicBezTo>
                      <a:cubicBezTo>
                        <a:pt x="0" y="116"/>
                        <a:pt x="1" y="136"/>
                        <a:pt x="3" y="156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75" name="Group 149">
                <a:extLst>
                  <a:ext uri="{FF2B5EF4-FFF2-40B4-BE49-F238E27FC236}">
                    <a16:creationId xmlns:a16="http://schemas.microsoft.com/office/drawing/2014/main" id="{1E27564E-AB44-0D12-E903-09548E708723}"/>
                  </a:ext>
                </a:extLst>
              </p:cNvPr>
              <p:cNvGrpSpPr/>
              <p:nvPr/>
            </p:nvGrpSpPr>
            <p:grpSpPr>
              <a:xfrm rot="20668748">
                <a:off x="505370" y="384492"/>
                <a:ext cx="2065603" cy="2065603"/>
                <a:chOff x="2271449" y="2902897"/>
                <a:chExt cx="1440000" cy="1440000"/>
              </a:xfrm>
            </p:grpSpPr>
            <p:sp>
              <p:nvSpPr>
                <p:cNvPr id="77" name="Arc 151">
                  <a:extLst>
                    <a:ext uri="{FF2B5EF4-FFF2-40B4-BE49-F238E27FC236}">
                      <a16:creationId xmlns:a16="http://schemas.microsoft.com/office/drawing/2014/main" id="{F2A92692-C8C5-E047-8569-74FAB74DCF69}"/>
                    </a:ext>
                  </a:extLst>
                </p:cNvPr>
                <p:cNvSpPr/>
                <p:nvPr/>
              </p:nvSpPr>
              <p:spPr>
                <a:xfrm rot="2899489">
                  <a:off x="2271449" y="2902897"/>
                  <a:ext cx="1440000" cy="1440000"/>
                </a:xfrm>
                <a:prstGeom prst="arc">
                  <a:avLst>
                    <a:gd name="adj1" fmla="val 20892743"/>
                    <a:gd name="adj2" fmla="val 0"/>
                  </a:avLst>
                </a:prstGeom>
                <a:noFill/>
                <a:ln w="9525" cap="flat" cmpd="sng" algn="ctr">
                  <a:solidFill>
                    <a:srgbClr val="003399">
                      <a:lumMod val="40000"/>
                      <a:lumOff val="60000"/>
                    </a:srgbClr>
                  </a:solidFill>
                  <a:prstDash val="sysDash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solidFill>
                      <a:srgbClr val="585858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78" name="Arc 152">
                  <a:extLst>
                    <a:ext uri="{FF2B5EF4-FFF2-40B4-BE49-F238E27FC236}">
                      <a16:creationId xmlns:a16="http://schemas.microsoft.com/office/drawing/2014/main" id="{D51A0EBF-246F-5DC2-79AF-03EC76D500DA}"/>
                    </a:ext>
                  </a:extLst>
                </p:cNvPr>
                <p:cNvSpPr/>
                <p:nvPr/>
              </p:nvSpPr>
              <p:spPr>
                <a:xfrm rot="18876070">
                  <a:off x="2271449" y="2902897"/>
                  <a:ext cx="1440000" cy="1440000"/>
                </a:xfrm>
                <a:prstGeom prst="arc">
                  <a:avLst>
                    <a:gd name="adj1" fmla="val 18399496"/>
                    <a:gd name="adj2" fmla="val 0"/>
                  </a:avLst>
                </a:prstGeom>
                <a:noFill/>
                <a:ln w="9525" cap="flat" cmpd="sng" algn="ctr">
                  <a:solidFill>
                    <a:srgbClr val="003399">
                      <a:lumMod val="40000"/>
                      <a:lumOff val="60000"/>
                    </a:srgbClr>
                  </a:solidFill>
                  <a:prstDash val="sysDash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solidFill>
                      <a:srgbClr val="585858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80" name="Arc 153">
                  <a:extLst>
                    <a:ext uri="{FF2B5EF4-FFF2-40B4-BE49-F238E27FC236}">
                      <a16:creationId xmlns:a16="http://schemas.microsoft.com/office/drawing/2014/main" id="{AC17A336-1F81-DDC2-D142-C5EBC6E52753}"/>
                    </a:ext>
                  </a:extLst>
                </p:cNvPr>
                <p:cNvSpPr/>
                <p:nvPr/>
              </p:nvSpPr>
              <p:spPr>
                <a:xfrm rot="11797170">
                  <a:off x="2271449" y="2902897"/>
                  <a:ext cx="1440000" cy="1440000"/>
                </a:xfrm>
                <a:prstGeom prst="arc">
                  <a:avLst>
                    <a:gd name="adj1" fmla="val 16728655"/>
                    <a:gd name="adj2" fmla="val 0"/>
                  </a:avLst>
                </a:prstGeom>
                <a:noFill/>
                <a:ln w="9525" cap="flat" cmpd="sng" algn="ctr">
                  <a:solidFill>
                    <a:srgbClr val="003399">
                      <a:lumMod val="40000"/>
                      <a:lumOff val="60000"/>
                    </a:srgbClr>
                  </a:solidFill>
                  <a:prstDash val="sysDash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solidFill>
                      <a:srgbClr val="585858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76" name="Arc 150">
                <a:extLst>
                  <a:ext uri="{FF2B5EF4-FFF2-40B4-BE49-F238E27FC236}">
                    <a16:creationId xmlns:a16="http://schemas.microsoft.com/office/drawing/2014/main" id="{C1336088-C5AD-4FB8-9984-6DC94C006918}"/>
                  </a:ext>
                </a:extLst>
              </p:cNvPr>
              <p:cNvSpPr/>
              <p:nvPr/>
            </p:nvSpPr>
            <p:spPr>
              <a:xfrm rot="16200000">
                <a:off x="634570" y="511549"/>
                <a:ext cx="1807200" cy="1807200"/>
              </a:xfrm>
              <a:prstGeom prst="arc">
                <a:avLst>
                  <a:gd name="adj1" fmla="val 20697697"/>
                  <a:gd name="adj2" fmla="val 20961764"/>
                </a:avLst>
              </a:prstGeom>
              <a:noFill/>
              <a:ln w="12700" cap="flat" cmpd="sng" algn="ctr">
                <a:solidFill>
                  <a:srgbClr val="003399">
                    <a:lumMod val="40000"/>
                    <a:lumOff val="6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solidFill>
                    <a:srgbClr val="585858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22" name="Rectangle 141">
              <a:extLst>
                <a:ext uri="{FF2B5EF4-FFF2-40B4-BE49-F238E27FC236}">
                  <a16:creationId xmlns:a16="http://schemas.microsoft.com/office/drawing/2014/main" id="{9A8278E0-A71A-7ADC-5311-845293673159}"/>
                </a:ext>
              </a:extLst>
            </p:cNvPr>
            <p:cNvSpPr/>
            <p:nvPr/>
          </p:nvSpPr>
          <p:spPr bwMode="auto">
            <a:xfrm>
              <a:off x="5938258" y="2554134"/>
              <a:ext cx="941483" cy="7873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US">
                <a:solidFill>
                  <a:srgbClr val="585858"/>
                </a:solidFill>
                <a:latin typeface="Arial" charset="0"/>
                <a:ea typeface="ヒラギノ角ゴ Pro W3" pitchFamily="-64" charset="-128"/>
              </a:endParaRPr>
            </a:p>
          </p:txBody>
        </p:sp>
        <p:grpSp>
          <p:nvGrpSpPr>
            <p:cNvPr id="37" name="Group 142">
              <a:extLst>
                <a:ext uri="{FF2B5EF4-FFF2-40B4-BE49-F238E27FC236}">
                  <a16:creationId xmlns:a16="http://schemas.microsoft.com/office/drawing/2014/main" id="{26E5B1A4-D55A-9BE8-6DA7-2AB6D157E52F}"/>
                </a:ext>
              </a:extLst>
            </p:cNvPr>
            <p:cNvGrpSpPr/>
            <p:nvPr/>
          </p:nvGrpSpPr>
          <p:grpSpPr>
            <a:xfrm>
              <a:off x="5911560" y="1572916"/>
              <a:ext cx="968181" cy="1589221"/>
              <a:chOff x="5911560" y="1572916"/>
              <a:chExt cx="968181" cy="1589221"/>
            </a:xfrm>
          </p:grpSpPr>
          <p:sp>
            <p:nvSpPr>
              <p:cNvPr id="39" name="Freeform 36">
                <a:extLst>
                  <a:ext uri="{FF2B5EF4-FFF2-40B4-BE49-F238E27FC236}">
                    <a16:creationId xmlns:a16="http://schemas.microsoft.com/office/drawing/2014/main" id="{58962202-FFF7-DC11-916A-5333214B769F}"/>
                  </a:ext>
                </a:extLst>
              </p:cNvPr>
              <p:cNvSpPr/>
              <p:nvPr/>
            </p:nvSpPr>
            <p:spPr bwMode="gray">
              <a:xfrm>
                <a:off x="5911560" y="1572916"/>
                <a:ext cx="968181" cy="1589221"/>
              </a:xfrm>
              <a:custGeom>
                <a:avLst/>
                <a:gdLst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73050 w 1162050"/>
                  <a:gd name="connsiteY26" fmla="*/ 87312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73050 w 1162050"/>
                  <a:gd name="connsiteY26" fmla="*/ 87312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73050 w 1162050"/>
                  <a:gd name="connsiteY26" fmla="*/ 87312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21005 w 1162418"/>
                  <a:gd name="connsiteY22" fmla="*/ 727075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21005 w 1162418"/>
                  <a:gd name="connsiteY22" fmla="*/ 727075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21005 w 1162418"/>
                  <a:gd name="connsiteY22" fmla="*/ 727075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21005 w 1162418"/>
                  <a:gd name="connsiteY22" fmla="*/ 727075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21005 w 1162418"/>
                  <a:gd name="connsiteY22" fmla="*/ 727075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83340 w 1162418"/>
                  <a:gd name="connsiteY16" fmla="*/ 129262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83340 w 1162418"/>
                  <a:gd name="connsiteY16" fmla="*/ 129262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83340 w 1162418"/>
                  <a:gd name="connsiteY16" fmla="*/ 129262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83340 w 1162418"/>
                  <a:gd name="connsiteY16" fmla="*/ 129262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2938 h 1892938"/>
                  <a:gd name="connsiteX1" fmla="*/ 581393 w 1162418"/>
                  <a:gd name="connsiteY1" fmla="*/ 1762763 h 1892938"/>
                  <a:gd name="connsiteX2" fmla="*/ 508368 w 1162418"/>
                  <a:gd name="connsiteY2" fmla="*/ 1718313 h 1892938"/>
                  <a:gd name="connsiteX3" fmla="*/ 475030 w 1162418"/>
                  <a:gd name="connsiteY3" fmla="*/ 1678626 h 1892938"/>
                  <a:gd name="connsiteX4" fmla="*/ 505193 w 1162418"/>
                  <a:gd name="connsiteY4" fmla="*/ 1638938 h 1892938"/>
                  <a:gd name="connsiteX5" fmla="*/ 717918 w 1162418"/>
                  <a:gd name="connsiteY5" fmla="*/ 1638938 h 1892938"/>
                  <a:gd name="connsiteX6" fmla="*/ 746493 w 1162418"/>
                  <a:gd name="connsiteY6" fmla="*/ 1591313 h 1892938"/>
                  <a:gd name="connsiteX7" fmla="*/ 716330 w 1162418"/>
                  <a:gd name="connsiteY7" fmla="*/ 1554801 h 1892938"/>
                  <a:gd name="connsiteX8" fmla="*/ 398830 w 1162418"/>
                  <a:gd name="connsiteY8" fmla="*/ 1554801 h 1892938"/>
                  <a:gd name="connsiteX9" fmla="*/ 360730 w 1162418"/>
                  <a:gd name="connsiteY9" fmla="*/ 1516701 h 1892938"/>
                  <a:gd name="connsiteX10" fmla="*/ 382955 w 1162418"/>
                  <a:gd name="connsiteY10" fmla="*/ 1469076 h 1892938"/>
                  <a:gd name="connsiteX11" fmla="*/ 797293 w 1162418"/>
                  <a:gd name="connsiteY11" fmla="*/ 1469076 h 1892938"/>
                  <a:gd name="connsiteX12" fmla="*/ 830630 w 1162418"/>
                  <a:gd name="connsiteY12" fmla="*/ 1421451 h 1892938"/>
                  <a:gd name="connsiteX13" fmla="*/ 795705 w 1162418"/>
                  <a:gd name="connsiteY13" fmla="*/ 1378588 h 1892938"/>
                  <a:gd name="connsiteX14" fmla="*/ 386130 w 1162418"/>
                  <a:gd name="connsiteY14" fmla="*/ 1378588 h 1892938"/>
                  <a:gd name="connsiteX15" fmla="*/ 322630 w 1162418"/>
                  <a:gd name="connsiteY15" fmla="*/ 1346838 h 1892938"/>
                  <a:gd name="connsiteX16" fmla="*/ 283340 w 1162418"/>
                  <a:gd name="connsiteY16" fmla="*/ 1294848 h 1892938"/>
                  <a:gd name="connsiteX17" fmla="*/ 271830 w 1162418"/>
                  <a:gd name="connsiteY17" fmla="*/ 1202376 h 1892938"/>
                  <a:gd name="connsiteX18" fmla="*/ 260718 w 1162418"/>
                  <a:gd name="connsiteY18" fmla="*/ 1123001 h 1892938"/>
                  <a:gd name="connsiteX19" fmla="*/ 205155 w 1162418"/>
                  <a:gd name="connsiteY19" fmla="*/ 1032513 h 1892938"/>
                  <a:gd name="connsiteX20" fmla="*/ 130543 w 1162418"/>
                  <a:gd name="connsiteY20" fmla="*/ 949963 h 1892938"/>
                  <a:gd name="connsiteX21" fmla="*/ 55137 w 1162418"/>
                  <a:gd name="connsiteY21" fmla="*/ 840029 h 1892938"/>
                  <a:gd name="connsiteX22" fmla="*/ 13861 w 1162418"/>
                  <a:gd name="connsiteY22" fmla="*/ 730492 h 1892938"/>
                  <a:gd name="connsiteX23" fmla="*/ 368 w 1162418"/>
                  <a:gd name="connsiteY23" fmla="*/ 595951 h 1892938"/>
                  <a:gd name="connsiteX24" fmla="*/ 11480 w 1162418"/>
                  <a:gd name="connsiteY24" fmla="*/ 470538 h 1892938"/>
                  <a:gd name="connsiteX25" fmla="*/ 81330 w 1162418"/>
                  <a:gd name="connsiteY25" fmla="*/ 280038 h 1892938"/>
                  <a:gd name="connsiteX26" fmla="*/ 265480 w 1162418"/>
                  <a:gd name="connsiteY26" fmla="*/ 87950 h 1892938"/>
                  <a:gd name="connsiteX27" fmla="*/ 519480 w 1162418"/>
                  <a:gd name="connsiteY27" fmla="*/ 2226 h 1892938"/>
                  <a:gd name="connsiteX28" fmla="*/ 705218 w 1162418"/>
                  <a:gd name="connsiteY28" fmla="*/ 5401 h 1892938"/>
                  <a:gd name="connsiteX29" fmla="*/ 943343 w 1162418"/>
                  <a:gd name="connsiteY29" fmla="*/ 116526 h 1892938"/>
                  <a:gd name="connsiteX30" fmla="*/ 1100505 w 1162418"/>
                  <a:gd name="connsiteY30" fmla="*/ 305438 h 1892938"/>
                  <a:gd name="connsiteX31" fmla="*/ 1162418 w 1162418"/>
                  <a:gd name="connsiteY31" fmla="*/ 508638 h 1892938"/>
                  <a:gd name="connsiteX32" fmla="*/ 1159243 w 1162418"/>
                  <a:gd name="connsiteY32" fmla="*/ 678501 h 1892938"/>
                  <a:gd name="connsiteX33" fmla="*/ 1090980 w 1162418"/>
                  <a:gd name="connsiteY33" fmla="*/ 884876 h 1892938"/>
                  <a:gd name="connsiteX34" fmla="*/ 957630 w 1162418"/>
                  <a:gd name="connsiteY34" fmla="*/ 1053151 h 1892938"/>
                  <a:gd name="connsiteX35" fmla="*/ 914768 w 1162418"/>
                  <a:gd name="connsiteY35" fmla="*/ 1113476 h 1892938"/>
                  <a:gd name="connsiteX36" fmla="*/ 905243 w 1162418"/>
                  <a:gd name="connsiteY36" fmla="*/ 1170626 h 1892938"/>
                  <a:gd name="connsiteX37" fmla="*/ 905243 w 1162418"/>
                  <a:gd name="connsiteY37" fmla="*/ 1259526 h 1892938"/>
                  <a:gd name="connsiteX38" fmla="*/ 868730 w 1162418"/>
                  <a:gd name="connsiteY38" fmla="*/ 1296038 h 1892938"/>
                  <a:gd name="connsiteX39" fmla="*/ 641718 w 1162418"/>
                  <a:gd name="connsiteY39" fmla="*/ 1296038 h 1892938"/>
                  <a:gd name="connsiteX40" fmla="*/ 590918 w 1162418"/>
                  <a:gd name="connsiteY40" fmla="*/ 1273813 h 1892938"/>
                  <a:gd name="connsiteX41" fmla="*/ 590918 w 1162418"/>
                  <a:gd name="connsiteY41" fmla="*/ 1207138 h 1892938"/>
                  <a:gd name="connsiteX0" fmla="*/ 584568 w 1162418"/>
                  <a:gd name="connsiteY0" fmla="*/ 1895823 h 1895823"/>
                  <a:gd name="connsiteX1" fmla="*/ 581393 w 1162418"/>
                  <a:gd name="connsiteY1" fmla="*/ 1765648 h 1895823"/>
                  <a:gd name="connsiteX2" fmla="*/ 508368 w 1162418"/>
                  <a:gd name="connsiteY2" fmla="*/ 1721198 h 1895823"/>
                  <a:gd name="connsiteX3" fmla="*/ 475030 w 1162418"/>
                  <a:gd name="connsiteY3" fmla="*/ 1681511 h 1895823"/>
                  <a:gd name="connsiteX4" fmla="*/ 505193 w 1162418"/>
                  <a:gd name="connsiteY4" fmla="*/ 1641823 h 1895823"/>
                  <a:gd name="connsiteX5" fmla="*/ 717918 w 1162418"/>
                  <a:gd name="connsiteY5" fmla="*/ 1641823 h 1895823"/>
                  <a:gd name="connsiteX6" fmla="*/ 746493 w 1162418"/>
                  <a:gd name="connsiteY6" fmla="*/ 1594198 h 1895823"/>
                  <a:gd name="connsiteX7" fmla="*/ 716330 w 1162418"/>
                  <a:gd name="connsiteY7" fmla="*/ 1557686 h 1895823"/>
                  <a:gd name="connsiteX8" fmla="*/ 398830 w 1162418"/>
                  <a:gd name="connsiteY8" fmla="*/ 1557686 h 1895823"/>
                  <a:gd name="connsiteX9" fmla="*/ 360730 w 1162418"/>
                  <a:gd name="connsiteY9" fmla="*/ 1519586 h 1895823"/>
                  <a:gd name="connsiteX10" fmla="*/ 382955 w 1162418"/>
                  <a:gd name="connsiteY10" fmla="*/ 1471961 h 1895823"/>
                  <a:gd name="connsiteX11" fmla="*/ 797293 w 1162418"/>
                  <a:gd name="connsiteY11" fmla="*/ 1471961 h 1895823"/>
                  <a:gd name="connsiteX12" fmla="*/ 830630 w 1162418"/>
                  <a:gd name="connsiteY12" fmla="*/ 1424336 h 1895823"/>
                  <a:gd name="connsiteX13" fmla="*/ 795705 w 1162418"/>
                  <a:gd name="connsiteY13" fmla="*/ 1381473 h 1895823"/>
                  <a:gd name="connsiteX14" fmla="*/ 386130 w 1162418"/>
                  <a:gd name="connsiteY14" fmla="*/ 1381473 h 1895823"/>
                  <a:gd name="connsiteX15" fmla="*/ 322630 w 1162418"/>
                  <a:gd name="connsiteY15" fmla="*/ 1349723 h 1895823"/>
                  <a:gd name="connsiteX16" fmla="*/ 283340 w 1162418"/>
                  <a:gd name="connsiteY16" fmla="*/ 1297733 h 1895823"/>
                  <a:gd name="connsiteX17" fmla="*/ 271830 w 1162418"/>
                  <a:gd name="connsiteY17" fmla="*/ 1205261 h 1895823"/>
                  <a:gd name="connsiteX18" fmla="*/ 260718 w 1162418"/>
                  <a:gd name="connsiteY18" fmla="*/ 1125886 h 1895823"/>
                  <a:gd name="connsiteX19" fmla="*/ 205155 w 1162418"/>
                  <a:gd name="connsiteY19" fmla="*/ 1035398 h 1895823"/>
                  <a:gd name="connsiteX20" fmla="*/ 130543 w 1162418"/>
                  <a:gd name="connsiteY20" fmla="*/ 952848 h 1895823"/>
                  <a:gd name="connsiteX21" fmla="*/ 55137 w 1162418"/>
                  <a:gd name="connsiteY21" fmla="*/ 842914 h 1895823"/>
                  <a:gd name="connsiteX22" fmla="*/ 13861 w 1162418"/>
                  <a:gd name="connsiteY22" fmla="*/ 733377 h 1895823"/>
                  <a:gd name="connsiteX23" fmla="*/ 368 w 1162418"/>
                  <a:gd name="connsiteY23" fmla="*/ 598836 h 1895823"/>
                  <a:gd name="connsiteX24" fmla="*/ 11480 w 1162418"/>
                  <a:gd name="connsiteY24" fmla="*/ 473423 h 1895823"/>
                  <a:gd name="connsiteX25" fmla="*/ 81330 w 1162418"/>
                  <a:gd name="connsiteY25" fmla="*/ 282923 h 1895823"/>
                  <a:gd name="connsiteX26" fmla="*/ 265480 w 1162418"/>
                  <a:gd name="connsiteY26" fmla="*/ 90835 h 1895823"/>
                  <a:gd name="connsiteX27" fmla="*/ 519480 w 1162418"/>
                  <a:gd name="connsiteY27" fmla="*/ 5111 h 1895823"/>
                  <a:gd name="connsiteX28" fmla="*/ 705218 w 1162418"/>
                  <a:gd name="connsiteY28" fmla="*/ 8286 h 1895823"/>
                  <a:gd name="connsiteX29" fmla="*/ 943343 w 1162418"/>
                  <a:gd name="connsiteY29" fmla="*/ 119411 h 1895823"/>
                  <a:gd name="connsiteX30" fmla="*/ 1100505 w 1162418"/>
                  <a:gd name="connsiteY30" fmla="*/ 308323 h 1895823"/>
                  <a:gd name="connsiteX31" fmla="*/ 1162418 w 1162418"/>
                  <a:gd name="connsiteY31" fmla="*/ 511523 h 1895823"/>
                  <a:gd name="connsiteX32" fmla="*/ 1159243 w 1162418"/>
                  <a:gd name="connsiteY32" fmla="*/ 681386 h 1895823"/>
                  <a:gd name="connsiteX33" fmla="*/ 1090980 w 1162418"/>
                  <a:gd name="connsiteY33" fmla="*/ 887761 h 1895823"/>
                  <a:gd name="connsiteX34" fmla="*/ 957630 w 1162418"/>
                  <a:gd name="connsiteY34" fmla="*/ 1056036 h 1895823"/>
                  <a:gd name="connsiteX35" fmla="*/ 914768 w 1162418"/>
                  <a:gd name="connsiteY35" fmla="*/ 1116361 h 1895823"/>
                  <a:gd name="connsiteX36" fmla="*/ 905243 w 1162418"/>
                  <a:gd name="connsiteY36" fmla="*/ 1173511 h 1895823"/>
                  <a:gd name="connsiteX37" fmla="*/ 905243 w 1162418"/>
                  <a:gd name="connsiteY37" fmla="*/ 1262411 h 1895823"/>
                  <a:gd name="connsiteX38" fmla="*/ 868730 w 1162418"/>
                  <a:gd name="connsiteY38" fmla="*/ 1298923 h 1895823"/>
                  <a:gd name="connsiteX39" fmla="*/ 641718 w 1162418"/>
                  <a:gd name="connsiteY39" fmla="*/ 1298923 h 1895823"/>
                  <a:gd name="connsiteX40" fmla="*/ 590918 w 1162418"/>
                  <a:gd name="connsiteY40" fmla="*/ 1276698 h 1895823"/>
                  <a:gd name="connsiteX41" fmla="*/ 590918 w 1162418"/>
                  <a:gd name="connsiteY41" fmla="*/ 1210023 h 1895823"/>
                  <a:gd name="connsiteX0" fmla="*/ 584568 w 1162418"/>
                  <a:gd name="connsiteY0" fmla="*/ 1897931 h 1897931"/>
                  <a:gd name="connsiteX1" fmla="*/ 581393 w 1162418"/>
                  <a:gd name="connsiteY1" fmla="*/ 1767756 h 1897931"/>
                  <a:gd name="connsiteX2" fmla="*/ 508368 w 1162418"/>
                  <a:gd name="connsiteY2" fmla="*/ 1723306 h 1897931"/>
                  <a:gd name="connsiteX3" fmla="*/ 475030 w 1162418"/>
                  <a:gd name="connsiteY3" fmla="*/ 1683619 h 1897931"/>
                  <a:gd name="connsiteX4" fmla="*/ 505193 w 1162418"/>
                  <a:gd name="connsiteY4" fmla="*/ 1643931 h 1897931"/>
                  <a:gd name="connsiteX5" fmla="*/ 717918 w 1162418"/>
                  <a:gd name="connsiteY5" fmla="*/ 1643931 h 1897931"/>
                  <a:gd name="connsiteX6" fmla="*/ 746493 w 1162418"/>
                  <a:gd name="connsiteY6" fmla="*/ 1596306 h 1897931"/>
                  <a:gd name="connsiteX7" fmla="*/ 716330 w 1162418"/>
                  <a:gd name="connsiteY7" fmla="*/ 1559794 h 1897931"/>
                  <a:gd name="connsiteX8" fmla="*/ 398830 w 1162418"/>
                  <a:gd name="connsiteY8" fmla="*/ 1559794 h 1897931"/>
                  <a:gd name="connsiteX9" fmla="*/ 360730 w 1162418"/>
                  <a:gd name="connsiteY9" fmla="*/ 1521694 h 1897931"/>
                  <a:gd name="connsiteX10" fmla="*/ 382955 w 1162418"/>
                  <a:gd name="connsiteY10" fmla="*/ 1474069 h 1897931"/>
                  <a:gd name="connsiteX11" fmla="*/ 797293 w 1162418"/>
                  <a:gd name="connsiteY11" fmla="*/ 1474069 h 1897931"/>
                  <a:gd name="connsiteX12" fmla="*/ 830630 w 1162418"/>
                  <a:gd name="connsiteY12" fmla="*/ 1426444 h 1897931"/>
                  <a:gd name="connsiteX13" fmla="*/ 795705 w 1162418"/>
                  <a:gd name="connsiteY13" fmla="*/ 1383581 h 1897931"/>
                  <a:gd name="connsiteX14" fmla="*/ 386130 w 1162418"/>
                  <a:gd name="connsiteY14" fmla="*/ 1383581 h 1897931"/>
                  <a:gd name="connsiteX15" fmla="*/ 322630 w 1162418"/>
                  <a:gd name="connsiteY15" fmla="*/ 1351831 h 1897931"/>
                  <a:gd name="connsiteX16" fmla="*/ 283340 w 1162418"/>
                  <a:gd name="connsiteY16" fmla="*/ 1299841 h 1897931"/>
                  <a:gd name="connsiteX17" fmla="*/ 271830 w 1162418"/>
                  <a:gd name="connsiteY17" fmla="*/ 1207369 h 1897931"/>
                  <a:gd name="connsiteX18" fmla="*/ 260718 w 1162418"/>
                  <a:gd name="connsiteY18" fmla="*/ 1127994 h 1897931"/>
                  <a:gd name="connsiteX19" fmla="*/ 205155 w 1162418"/>
                  <a:gd name="connsiteY19" fmla="*/ 1037506 h 1897931"/>
                  <a:gd name="connsiteX20" fmla="*/ 130543 w 1162418"/>
                  <a:gd name="connsiteY20" fmla="*/ 954956 h 1897931"/>
                  <a:gd name="connsiteX21" fmla="*/ 55137 w 1162418"/>
                  <a:gd name="connsiteY21" fmla="*/ 845022 h 1897931"/>
                  <a:gd name="connsiteX22" fmla="*/ 13861 w 1162418"/>
                  <a:gd name="connsiteY22" fmla="*/ 735485 h 1897931"/>
                  <a:gd name="connsiteX23" fmla="*/ 368 w 1162418"/>
                  <a:gd name="connsiteY23" fmla="*/ 600944 h 1897931"/>
                  <a:gd name="connsiteX24" fmla="*/ 11480 w 1162418"/>
                  <a:gd name="connsiteY24" fmla="*/ 475531 h 1897931"/>
                  <a:gd name="connsiteX25" fmla="*/ 81330 w 1162418"/>
                  <a:gd name="connsiteY25" fmla="*/ 285031 h 1897931"/>
                  <a:gd name="connsiteX26" fmla="*/ 265480 w 1162418"/>
                  <a:gd name="connsiteY26" fmla="*/ 92943 h 1897931"/>
                  <a:gd name="connsiteX27" fmla="*/ 519480 w 1162418"/>
                  <a:gd name="connsiteY27" fmla="*/ 3648 h 1897931"/>
                  <a:gd name="connsiteX28" fmla="*/ 705218 w 1162418"/>
                  <a:gd name="connsiteY28" fmla="*/ 10394 h 1897931"/>
                  <a:gd name="connsiteX29" fmla="*/ 943343 w 1162418"/>
                  <a:gd name="connsiteY29" fmla="*/ 121519 h 1897931"/>
                  <a:gd name="connsiteX30" fmla="*/ 1100505 w 1162418"/>
                  <a:gd name="connsiteY30" fmla="*/ 310431 h 1897931"/>
                  <a:gd name="connsiteX31" fmla="*/ 1162418 w 1162418"/>
                  <a:gd name="connsiteY31" fmla="*/ 513631 h 1897931"/>
                  <a:gd name="connsiteX32" fmla="*/ 1159243 w 1162418"/>
                  <a:gd name="connsiteY32" fmla="*/ 683494 h 1897931"/>
                  <a:gd name="connsiteX33" fmla="*/ 1090980 w 1162418"/>
                  <a:gd name="connsiteY33" fmla="*/ 889869 h 1897931"/>
                  <a:gd name="connsiteX34" fmla="*/ 957630 w 1162418"/>
                  <a:gd name="connsiteY34" fmla="*/ 1058144 h 1897931"/>
                  <a:gd name="connsiteX35" fmla="*/ 914768 w 1162418"/>
                  <a:gd name="connsiteY35" fmla="*/ 1118469 h 1897931"/>
                  <a:gd name="connsiteX36" fmla="*/ 905243 w 1162418"/>
                  <a:gd name="connsiteY36" fmla="*/ 1175619 h 1897931"/>
                  <a:gd name="connsiteX37" fmla="*/ 905243 w 1162418"/>
                  <a:gd name="connsiteY37" fmla="*/ 1264519 h 1897931"/>
                  <a:gd name="connsiteX38" fmla="*/ 868730 w 1162418"/>
                  <a:gd name="connsiteY38" fmla="*/ 1301031 h 1897931"/>
                  <a:gd name="connsiteX39" fmla="*/ 641718 w 1162418"/>
                  <a:gd name="connsiteY39" fmla="*/ 1301031 h 1897931"/>
                  <a:gd name="connsiteX40" fmla="*/ 590918 w 1162418"/>
                  <a:gd name="connsiteY40" fmla="*/ 1278806 h 1897931"/>
                  <a:gd name="connsiteX41" fmla="*/ 590918 w 1162418"/>
                  <a:gd name="connsiteY41" fmla="*/ 1212131 h 1897931"/>
                  <a:gd name="connsiteX0" fmla="*/ 584568 w 1162418"/>
                  <a:gd name="connsiteY0" fmla="*/ 1897931 h 1897931"/>
                  <a:gd name="connsiteX1" fmla="*/ 581393 w 1162418"/>
                  <a:gd name="connsiteY1" fmla="*/ 1767756 h 1897931"/>
                  <a:gd name="connsiteX2" fmla="*/ 508368 w 1162418"/>
                  <a:gd name="connsiteY2" fmla="*/ 1723306 h 1897931"/>
                  <a:gd name="connsiteX3" fmla="*/ 475030 w 1162418"/>
                  <a:gd name="connsiteY3" fmla="*/ 1683619 h 1897931"/>
                  <a:gd name="connsiteX4" fmla="*/ 505193 w 1162418"/>
                  <a:gd name="connsiteY4" fmla="*/ 1643931 h 1897931"/>
                  <a:gd name="connsiteX5" fmla="*/ 717918 w 1162418"/>
                  <a:gd name="connsiteY5" fmla="*/ 1643931 h 1897931"/>
                  <a:gd name="connsiteX6" fmla="*/ 746493 w 1162418"/>
                  <a:gd name="connsiteY6" fmla="*/ 1596306 h 1897931"/>
                  <a:gd name="connsiteX7" fmla="*/ 716330 w 1162418"/>
                  <a:gd name="connsiteY7" fmla="*/ 1559794 h 1897931"/>
                  <a:gd name="connsiteX8" fmla="*/ 398830 w 1162418"/>
                  <a:gd name="connsiteY8" fmla="*/ 1559794 h 1897931"/>
                  <a:gd name="connsiteX9" fmla="*/ 360730 w 1162418"/>
                  <a:gd name="connsiteY9" fmla="*/ 1521694 h 1897931"/>
                  <a:gd name="connsiteX10" fmla="*/ 382955 w 1162418"/>
                  <a:gd name="connsiteY10" fmla="*/ 1474069 h 1897931"/>
                  <a:gd name="connsiteX11" fmla="*/ 797293 w 1162418"/>
                  <a:gd name="connsiteY11" fmla="*/ 1474069 h 1897931"/>
                  <a:gd name="connsiteX12" fmla="*/ 830630 w 1162418"/>
                  <a:gd name="connsiteY12" fmla="*/ 1426444 h 1897931"/>
                  <a:gd name="connsiteX13" fmla="*/ 795705 w 1162418"/>
                  <a:gd name="connsiteY13" fmla="*/ 1383581 h 1897931"/>
                  <a:gd name="connsiteX14" fmla="*/ 386130 w 1162418"/>
                  <a:gd name="connsiteY14" fmla="*/ 1383581 h 1897931"/>
                  <a:gd name="connsiteX15" fmla="*/ 322630 w 1162418"/>
                  <a:gd name="connsiteY15" fmla="*/ 1351831 h 1897931"/>
                  <a:gd name="connsiteX16" fmla="*/ 283340 w 1162418"/>
                  <a:gd name="connsiteY16" fmla="*/ 1299841 h 1897931"/>
                  <a:gd name="connsiteX17" fmla="*/ 271830 w 1162418"/>
                  <a:gd name="connsiteY17" fmla="*/ 1207369 h 1897931"/>
                  <a:gd name="connsiteX18" fmla="*/ 260718 w 1162418"/>
                  <a:gd name="connsiteY18" fmla="*/ 1127994 h 1897931"/>
                  <a:gd name="connsiteX19" fmla="*/ 205155 w 1162418"/>
                  <a:gd name="connsiteY19" fmla="*/ 1037506 h 1897931"/>
                  <a:gd name="connsiteX20" fmla="*/ 130543 w 1162418"/>
                  <a:gd name="connsiteY20" fmla="*/ 954956 h 1897931"/>
                  <a:gd name="connsiteX21" fmla="*/ 55137 w 1162418"/>
                  <a:gd name="connsiteY21" fmla="*/ 845022 h 1897931"/>
                  <a:gd name="connsiteX22" fmla="*/ 13861 w 1162418"/>
                  <a:gd name="connsiteY22" fmla="*/ 735485 h 1897931"/>
                  <a:gd name="connsiteX23" fmla="*/ 368 w 1162418"/>
                  <a:gd name="connsiteY23" fmla="*/ 600944 h 1897931"/>
                  <a:gd name="connsiteX24" fmla="*/ 11480 w 1162418"/>
                  <a:gd name="connsiteY24" fmla="*/ 475531 h 1897931"/>
                  <a:gd name="connsiteX25" fmla="*/ 81330 w 1162418"/>
                  <a:gd name="connsiteY25" fmla="*/ 285031 h 1897931"/>
                  <a:gd name="connsiteX26" fmla="*/ 265480 w 1162418"/>
                  <a:gd name="connsiteY26" fmla="*/ 92943 h 1897931"/>
                  <a:gd name="connsiteX27" fmla="*/ 519480 w 1162418"/>
                  <a:gd name="connsiteY27" fmla="*/ 3648 h 1897931"/>
                  <a:gd name="connsiteX28" fmla="*/ 705218 w 1162418"/>
                  <a:gd name="connsiteY28" fmla="*/ 10394 h 1897931"/>
                  <a:gd name="connsiteX29" fmla="*/ 943343 w 1162418"/>
                  <a:gd name="connsiteY29" fmla="*/ 121519 h 1897931"/>
                  <a:gd name="connsiteX30" fmla="*/ 1100505 w 1162418"/>
                  <a:gd name="connsiteY30" fmla="*/ 310431 h 1897931"/>
                  <a:gd name="connsiteX31" fmla="*/ 1162418 w 1162418"/>
                  <a:gd name="connsiteY31" fmla="*/ 513631 h 1897931"/>
                  <a:gd name="connsiteX32" fmla="*/ 1159243 w 1162418"/>
                  <a:gd name="connsiteY32" fmla="*/ 683494 h 1897931"/>
                  <a:gd name="connsiteX33" fmla="*/ 1090980 w 1162418"/>
                  <a:gd name="connsiteY33" fmla="*/ 889869 h 1897931"/>
                  <a:gd name="connsiteX34" fmla="*/ 957630 w 1162418"/>
                  <a:gd name="connsiteY34" fmla="*/ 1058144 h 1897931"/>
                  <a:gd name="connsiteX35" fmla="*/ 914768 w 1162418"/>
                  <a:gd name="connsiteY35" fmla="*/ 1118469 h 1897931"/>
                  <a:gd name="connsiteX36" fmla="*/ 905243 w 1162418"/>
                  <a:gd name="connsiteY36" fmla="*/ 1175619 h 1897931"/>
                  <a:gd name="connsiteX37" fmla="*/ 905243 w 1162418"/>
                  <a:gd name="connsiteY37" fmla="*/ 1264519 h 1897931"/>
                  <a:gd name="connsiteX38" fmla="*/ 868730 w 1162418"/>
                  <a:gd name="connsiteY38" fmla="*/ 1301031 h 1897931"/>
                  <a:gd name="connsiteX39" fmla="*/ 641718 w 1162418"/>
                  <a:gd name="connsiteY39" fmla="*/ 1301031 h 1897931"/>
                  <a:gd name="connsiteX40" fmla="*/ 590918 w 1162418"/>
                  <a:gd name="connsiteY40" fmla="*/ 1278806 h 1897931"/>
                  <a:gd name="connsiteX41" fmla="*/ 590918 w 1162418"/>
                  <a:gd name="connsiteY41" fmla="*/ 1212131 h 1897931"/>
                  <a:gd name="connsiteX0" fmla="*/ 584568 w 1162418"/>
                  <a:gd name="connsiteY0" fmla="*/ 1894283 h 1894283"/>
                  <a:gd name="connsiteX1" fmla="*/ 581393 w 1162418"/>
                  <a:gd name="connsiteY1" fmla="*/ 1764108 h 1894283"/>
                  <a:gd name="connsiteX2" fmla="*/ 508368 w 1162418"/>
                  <a:gd name="connsiteY2" fmla="*/ 1719658 h 1894283"/>
                  <a:gd name="connsiteX3" fmla="*/ 475030 w 1162418"/>
                  <a:gd name="connsiteY3" fmla="*/ 1679971 h 1894283"/>
                  <a:gd name="connsiteX4" fmla="*/ 505193 w 1162418"/>
                  <a:gd name="connsiteY4" fmla="*/ 1640283 h 1894283"/>
                  <a:gd name="connsiteX5" fmla="*/ 717918 w 1162418"/>
                  <a:gd name="connsiteY5" fmla="*/ 1640283 h 1894283"/>
                  <a:gd name="connsiteX6" fmla="*/ 746493 w 1162418"/>
                  <a:gd name="connsiteY6" fmla="*/ 1592658 h 1894283"/>
                  <a:gd name="connsiteX7" fmla="*/ 716330 w 1162418"/>
                  <a:gd name="connsiteY7" fmla="*/ 1556146 h 1894283"/>
                  <a:gd name="connsiteX8" fmla="*/ 398830 w 1162418"/>
                  <a:gd name="connsiteY8" fmla="*/ 1556146 h 1894283"/>
                  <a:gd name="connsiteX9" fmla="*/ 360730 w 1162418"/>
                  <a:gd name="connsiteY9" fmla="*/ 1518046 h 1894283"/>
                  <a:gd name="connsiteX10" fmla="*/ 382955 w 1162418"/>
                  <a:gd name="connsiteY10" fmla="*/ 1470421 h 1894283"/>
                  <a:gd name="connsiteX11" fmla="*/ 797293 w 1162418"/>
                  <a:gd name="connsiteY11" fmla="*/ 1470421 h 1894283"/>
                  <a:gd name="connsiteX12" fmla="*/ 830630 w 1162418"/>
                  <a:gd name="connsiteY12" fmla="*/ 1422796 h 1894283"/>
                  <a:gd name="connsiteX13" fmla="*/ 795705 w 1162418"/>
                  <a:gd name="connsiteY13" fmla="*/ 1379933 h 1894283"/>
                  <a:gd name="connsiteX14" fmla="*/ 386130 w 1162418"/>
                  <a:gd name="connsiteY14" fmla="*/ 1379933 h 1894283"/>
                  <a:gd name="connsiteX15" fmla="*/ 322630 w 1162418"/>
                  <a:gd name="connsiteY15" fmla="*/ 1348183 h 1894283"/>
                  <a:gd name="connsiteX16" fmla="*/ 283340 w 1162418"/>
                  <a:gd name="connsiteY16" fmla="*/ 1296193 h 1894283"/>
                  <a:gd name="connsiteX17" fmla="*/ 271830 w 1162418"/>
                  <a:gd name="connsiteY17" fmla="*/ 1203721 h 1894283"/>
                  <a:gd name="connsiteX18" fmla="*/ 260718 w 1162418"/>
                  <a:gd name="connsiteY18" fmla="*/ 1124346 h 1894283"/>
                  <a:gd name="connsiteX19" fmla="*/ 205155 w 1162418"/>
                  <a:gd name="connsiteY19" fmla="*/ 1033858 h 1894283"/>
                  <a:gd name="connsiteX20" fmla="*/ 130543 w 1162418"/>
                  <a:gd name="connsiteY20" fmla="*/ 951308 h 1894283"/>
                  <a:gd name="connsiteX21" fmla="*/ 55137 w 1162418"/>
                  <a:gd name="connsiteY21" fmla="*/ 841374 h 1894283"/>
                  <a:gd name="connsiteX22" fmla="*/ 13861 w 1162418"/>
                  <a:gd name="connsiteY22" fmla="*/ 731837 h 1894283"/>
                  <a:gd name="connsiteX23" fmla="*/ 368 w 1162418"/>
                  <a:gd name="connsiteY23" fmla="*/ 597296 h 1894283"/>
                  <a:gd name="connsiteX24" fmla="*/ 11480 w 1162418"/>
                  <a:gd name="connsiteY24" fmla="*/ 471883 h 1894283"/>
                  <a:gd name="connsiteX25" fmla="*/ 81330 w 1162418"/>
                  <a:gd name="connsiteY25" fmla="*/ 281383 h 1894283"/>
                  <a:gd name="connsiteX26" fmla="*/ 265480 w 1162418"/>
                  <a:gd name="connsiteY26" fmla="*/ 89295 h 1894283"/>
                  <a:gd name="connsiteX27" fmla="*/ 519480 w 1162418"/>
                  <a:gd name="connsiteY27" fmla="*/ 0 h 1894283"/>
                  <a:gd name="connsiteX28" fmla="*/ 705218 w 1162418"/>
                  <a:gd name="connsiteY28" fmla="*/ 6746 h 1894283"/>
                  <a:gd name="connsiteX29" fmla="*/ 943343 w 1162418"/>
                  <a:gd name="connsiteY29" fmla="*/ 117871 h 1894283"/>
                  <a:gd name="connsiteX30" fmla="*/ 1100505 w 1162418"/>
                  <a:gd name="connsiteY30" fmla="*/ 306783 h 1894283"/>
                  <a:gd name="connsiteX31" fmla="*/ 1162418 w 1162418"/>
                  <a:gd name="connsiteY31" fmla="*/ 509983 h 1894283"/>
                  <a:gd name="connsiteX32" fmla="*/ 1159243 w 1162418"/>
                  <a:gd name="connsiteY32" fmla="*/ 679846 h 1894283"/>
                  <a:gd name="connsiteX33" fmla="*/ 1090980 w 1162418"/>
                  <a:gd name="connsiteY33" fmla="*/ 886221 h 1894283"/>
                  <a:gd name="connsiteX34" fmla="*/ 957630 w 1162418"/>
                  <a:gd name="connsiteY34" fmla="*/ 1054496 h 1894283"/>
                  <a:gd name="connsiteX35" fmla="*/ 914768 w 1162418"/>
                  <a:gd name="connsiteY35" fmla="*/ 1114821 h 1894283"/>
                  <a:gd name="connsiteX36" fmla="*/ 905243 w 1162418"/>
                  <a:gd name="connsiteY36" fmla="*/ 1171971 h 1894283"/>
                  <a:gd name="connsiteX37" fmla="*/ 905243 w 1162418"/>
                  <a:gd name="connsiteY37" fmla="*/ 1260871 h 1894283"/>
                  <a:gd name="connsiteX38" fmla="*/ 868730 w 1162418"/>
                  <a:gd name="connsiteY38" fmla="*/ 1297383 h 1894283"/>
                  <a:gd name="connsiteX39" fmla="*/ 641718 w 1162418"/>
                  <a:gd name="connsiteY39" fmla="*/ 1297383 h 1894283"/>
                  <a:gd name="connsiteX40" fmla="*/ 590918 w 1162418"/>
                  <a:gd name="connsiteY40" fmla="*/ 1275158 h 1894283"/>
                  <a:gd name="connsiteX41" fmla="*/ 590918 w 1162418"/>
                  <a:gd name="connsiteY41" fmla="*/ 1208483 h 1894283"/>
                  <a:gd name="connsiteX0" fmla="*/ 584568 w 1162418"/>
                  <a:gd name="connsiteY0" fmla="*/ 1896145 h 1896145"/>
                  <a:gd name="connsiteX1" fmla="*/ 581393 w 1162418"/>
                  <a:gd name="connsiteY1" fmla="*/ 1765970 h 1896145"/>
                  <a:gd name="connsiteX2" fmla="*/ 508368 w 1162418"/>
                  <a:gd name="connsiteY2" fmla="*/ 1721520 h 1896145"/>
                  <a:gd name="connsiteX3" fmla="*/ 475030 w 1162418"/>
                  <a:gd name="connsiteY3" fmla="*/ 1681833 h 1896145"/>
                  <a:gd name="connsiteX4" fmla="*/ 505193 w 1162418"/>
                  <a:gd name="connsiteY4" fmla="*/ 1642145 h 1896145"/>
                  <a:gd name="connsiteX5" fmla="*/ 717918 w 1162418"/>
                  <a:gd name="connsiteY5" fmla="*/ 1642145 h 1896145"/>
                  <a:gd name="connsiteX6" fmla="*/ 746493 w 1162418"/>
                  <a:gd name="connsiteY6" fmla="*/ 1594520 h 1896145"/>
                  <a:gd name="connsiteX7" fmla="*/ 716330 w 1162418"/>
                  <a:gd name="connsiteY7" fmla="*/ 1558008 h 1896145"/>
                  <a:gd name="connsiteX8" fmla="*/ 398830 w 1162418"/>
                  <a:gd name="connsiteY8" fmla="*/ 1558008 h 1896145"/>
                  <a:gd name="connsiteX9" fmla="*/ 360730 w 1162418"/>
                  <a:gd name="connsiteY9" fmla="*/ 1519908 h 1896145"/>
                  <a:gd name="connsiteX10" fmla="*/ 382955 w 1162418"/>
                  <a:gd name="connsiteY10" fmla="*/ 1472283 h 1896145"/>
                  <a:gd name="connsiteX11" fmla="*/ 797293 w 1162418"/>
                  <a:gd name="connsiteY11" fmla="*/ 1472283 h 1896145"/>
                  <a:gd name="connsiteX12" fmla="*/ 830630 w 1162418"/>
                  <a:gd name="connsiteY12" fmla="*/ 1424658 h 1896145"/>
                  <a:gd name="connsiteX13" fmla="*/ 795705 w 1162418"/>
                  <a:gd name="connsiteY13" fmla="*/ 1381795 h 1896145"/>
                  <a:gd name="connsiteX14" fmla="*/ 386130 w 1162418"/>
                  <a:gd name="connsiteY14" fmla="*/ 1381795 h 1896145"/>
                  <a:gd name="connsiteX15" fmla="*/ 322630 w 1162418"/>
                  <a:gd name="connsiteY15" fmla="*/ 1350045 h 1896145"/>
                  <a:gd name="connsiteX16" fmla="*/ 283340 w 1162418"/>
                  <a:gd name="connsiteY16" fmla="*/ 1298055 h 1896145"/>
                  <a:gd name="connsiteX17" fmla="*/ 271830 w 1162418"/>
                  <a:gd name="connsiteY17" fmla="*/ 1205583 h 1896145"/>
                  <a:gd name="connsiteX18" fmla="*/ 260718 w 1162418"/>
                  <a:gd name="connsiteY18" fmla="*/ 1126208 h 1896145"/>
                  <a:gd name="connsiteX19" fmla="*/ 205155 w 1162418"/>
                  <a:gd name="connsiteY19" fmla="*/ 1035720 h 1896145"/>
                  <a:gd name="connsiteX20" fmla="*/ 130543 w 1162418"/>
                  <a:gd name="connsiteY20" fmla="*/ 953170 h 1896145"/>
                  <a:gd name="connsiteX21" fmla="*/ 55137 w 1162418"/>
                  <a:gd name="connsiteY21" fmla="*/ 843236 h 1896145"/>
                  <a:gd name="connsiteX22" fmla="*/ 13861 w 1162418"/>
                  <a:gd name="connsiteY22" fmla="*/ 733699 h 1896145"/>
                  <a:gd name="connsiteX23" fmla="*/ 368 w 1162418"/>
                  <a:gd name="connsiteY23" fmla="*/ 599158 h 1896145"/>
                  <a:gd name="connsiteX24" fmla="*/ 11480 w 1162418"/>
                  <a:gd name="connsiteY24" fmla="*/ 473745 h 1896145"/>
                  <a:gd name="connsiteX25" fmla="*/ 81330 w 1162418"/>
                  <a:gd name="connsiteY25" fmla="*/ 283245 h 1896145"/>
                  <a:gd name="connsiteX26" fmla="*/ 265480 w 1162418"/>
                  <a:gd name="connsiteY26" fmla="*/ 91157 h 1896145"/>
                  <a:gd name="connsiteX27" fmla="*/ 519480 w 1162418"/>
                  <a:gd name="connsiteY27" fmla="*/ 1862 h 1896145"/>
                  <a:gd name="connsiteX28" fmla="*/ 705218 w 1162418"/>
                  <a:gd name="connsiteY28" fmla="*/ 8608 h 1896145"/>
                  <a:gd name="connsiteX29" fmla="*/ 943343 w 1162418"/>
                  <a:gd name="connsiteY29" fmla="*/ 119733 h 1896145"/>
                  <a:gd name="connsiteX30" fmla="*/ 1100505 w 1162418"/>
                  <a:gd name="connsiteY30" fmla="*/ 308645 h 1896145"/>
                  <a:gd name="connsiteX31" fmla="*/ 1162418 w 1162418"/>
                  <a:gd name="connsiteY31" fmla="*/ 511845 h 1896145"/>
                  <a:gd name="connsiteX32" fmla="*/ 1159243 w 1162418"/>
                  <a:gd name="connsiteY32" fmla="*/ 681708 h 1896145"/>
                  <a:gd name="connsiteX33" fmla="*/ 1090980 w 1162418"/>
                  <a:gd name="connsiteY33" fmla="*/ 888083 h 1896145"/>
                  <a:gd name="connsiteX34" fmla="*/ 957630 w 1162418"/>
                  <a:gd name="connsiteY34" fmla="*/ 1056358 h 1896145"/>
                  <a:gd name="connsiteX35" fmla="*/ 914768 w 1162418"/>
                  <a:gd name="connsiteY35" fmla="*/ 1116683 h 1896145"/>
                  <a:gd name="connsiteX36" fmla="*/ 905243 w 1162418"/>
                  <a:gd name="connsiteY36" fmla="*/ 1173833 h 1896145"/>
                  <a:gd name="connsiteX37" fmla="*/ 905243 w 1162418"/>
                  <a:gd name="connsiteY37" fmla="*/ 1262733 h 1896145"/>
                  <a:gd name="connsiteX38" fmla="*/ 868730 w 1162418"/>
                  <a:gd name="connsiteY38" fmla="*/ 1299245 h 1896145"/>
                  <a:gd name="connsiteX39" fmla="*/ 641718 w 1162418"/>
                  <a:gd name="connsiteY39" fmla="*/ 1299245 h 1896145"/>
                  <a:gd name="connsiteX40" fmla="*/ 590918 w 1162418"/>
                  <a:gd name="connsiteY40" fmla="*/ 1277020 h 1896145"/>
                  <a:gd name="connsiteX41" fmla="*/ 590918 w 1162418"/>
                  <a:gd name="connsiteY41" fmla="*/ 1210345 h 1896145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6196"/>
                  <a:gd name="connsiteY0" fmla="*/ 1898273 h 1898273"/>
                  <a:gd name="connsiteX1" fmla="*/ 581393 w 1166196"/>
                  <a:gd name="connsiteY1" fmla="*/ 1768098 h 1898273"/>
                  <a:gd name="connsiteX2" fmla="*/ 508368 w 1166196"/>
                  <a:gd name="connsiteY2" fmla="*/ 1723648 h 1898273"/>
                  <a:gd name="connsiteX3" fmla="*/ 475030 w 1166196"/>
                  <a:gd name="connsiteY3" fmla="*/ 1683961 h 1898273"/>
                  <a:gd name="connsiteX4" fmla="*/ 505193 w 1166196"/>
                  <a:gd name="connsiteY4" fmla="*/ 1644273 h 1898273"/>
                  <a:gd name="connsiteX5" fmla="*/ 717918 w 1166196"/>
                  <a:gd name="connsiteY5" fmla="*/ 1644273 h 1898273"/>
                  <a:gd name="connsiteX6" fmla="*/ 746493 w 1166196"/>
                  <a:gd name="connsiteY6" fmla="*/ 1596648 h 1898273"/>
                  <a:gd name="connsiteX7" fmla="*/ 716330 w 1166196"/>
                  <a:gd name="connsiteY7" fmla="*/ 1560136 h 1898273"/>
                  <a:gd name="connsiteX8" fmla="*/ 398830 w 1166196"/>
                  <a:gd name="connsiteY8" fmla="*/ 1560136 h 1898273"/>
                  <a:gd name="connsiteX9" fmla="*/ 360730 w 1166196"/>
                  <a:gd name="connsiteY9" fmla="*/ 1522036 h 1898273"/>
                  <a:gd name="connsiteX10" fmla="*/ 382955 w 1166196"/>
                  <a:gd name="connsiteY10" fmla="*/ 1474411 h 1898273"/>
                  <a:gd name="connsiteX11" fmla="*/ 797293 w 1166196"/>
                  <a:gd name="connsiteY11" fmla="*/ 1474411 h 1898273"/>
                  <a:gd name="connsiteX12" fmla="*/ 830630 w 1166196"/>
                  <a:gd name="connsiteY12" fmla="*/ 1426786 h 1898273"/>
                  <a:gd name="connsiteX13" fmla="*/ 795705 w 1166196"/>
                  <a:gd name="connsiteY13" fmla="*/ 1383923 h 1898273"/>
                  <a:gd name="connsiteX14" fmla="*/ 386130 w 1166196"/>
                  <a:gd name="connsiteY14" fmla="*/ 1383923 h 1898273"/>
                  <a:gd name="connsiteX15" fmla="*/ 322630 w 1166196"/>
                  <a:gd name="connsiteY15" fmla="*/ 1352173 h 1898273"/>
                  <a:gd name="connsiteX16" fmla="*/ 283340 w 1166196"/>
                  <a:gd name="connsiteY16" fmla="*/ 1300183 h 1898273"/>
                  <a:gd name="connsiteX17" fmla="*/ 271830 w 1166196"/>
                  <a:gd name="connsiteY17" fmla="*/ 1207711 h 1898273"/>
                  <a:gd name="connsiteX18" fmla="*/ 260718 w 1166196"/>
                  <a:gd name="connsiteY18" fmla="*/ 1128336 h 1898273"/>
                  <a:gd name="connsiteX19" fmla="*/ 205155 w 1166196"/>
                  <a:gd name="connsiteY19" fmla="*/ 1037848 h 1898273"/>
                  <a:gd name="connsiteX20" fmla="*/ 130543 w 1166196"/>
                  <a:gd name="connsiteY20" fmla="*/ 955298 h 1898273"/>
                  <a:gd name="connsiteX21" fmla="*/ 55137 w 1166196"/>
                  <a:gd name="connsiteY21" fmla="*/ 845364 h 1898273"/>
                  <a:gd name="connsiteX22" fmla="*/ 13861 w 1166196"/>
                  <a:gd name="connsiteY22" fmla="*/ 735827 h 1898273"/>
                  <a:gd name="connsiteX23" fmla="*/ 368 w 1166196"/>
                  <a:gd name="connsiteY23" fmla="*/ 601286 h 1898273"/>
                  <a:gd name="connsiteX24" fmla="*/ 11480 w 1166196"/>
                  <a:gd name="connsiteY24" fmla="*/ 475873 h 1898273"/>
                  <a:gd name="connsiteX25" fmla="*/ 81330 w 1166196"/>
                  <a:gd name="connsiteY25" fmla="*/ 285373 h 1898273"/>
                  <a:gd name="connsiteX26" fmla="*/ 265480 w 1166196"/>
                  <a:gd name="connsiteY26" fmla="*/ 93285 h 1898273"/>
                  <a:gd name="connsiteX27" fmla="*/ 519480 w 1166196"/>
                  <a:gd name="connsiteY27" fmla="*/ 3990 h 1898273"/>
                  <a:gd name="connsiteX28" fmla="*/ 705218 w 1166196"/>
                  <a:gd name="connsiteY28" fmla="*/ 10736 h 1898273"/>
                  <a:gd name="connsiteX29" fmla="*/ 943343 w 1166196"/>
                  <a:gd name="connsiteY29" fmla="*/ 121861 h 1898273"/>
                  <a:gd name="connsiteX30" fmla="*/ 1100505 w 1166196"/>
                  <a:gd name="connsiteY30" fmla="*/ 310773 h 1898273"/>
                  <a:gd name="connsiteX31" fmla="*/ 1162418 w 1166196"/>
                  <a:gd name="connsiteY31" fmla="*/ 513973 h 1898273"/>
                  <a:gd name="connsiteX32" fmla="*/ 1159243 w 1166196"/>
                  <a:gd name="connsiteY32" fmla="*/ 683836 h 1898273"/>
                  <a:gd name="connsiteX33" fmla="*/ 1090980 w 1166196"/>
                  <a:gd name="connsiteY33" fmla="*/ 890211 h 1898273"/>
                  <a:gd name="connsiteX34" fmla="*/ 957630 w 1166196"/>
                  <a:gd name="connsiteY34" fmla="*/ 1058486 h 1898273"/>
                  <a:gd name="connsiteX35" fmla="*/ 914768 w 1166196"/>
                  <a:gd name="connsiteY35" fmla="*/ 1118811 h 1898273"/>
                  <a:gd name="connsiteX36" fmla="*/ 905243 w 1166196"/>
                  <a:gd name="connsiteY36" fmla="*/ 1175961 h 1898273"/>
                  <a:gd name="connsiteX37" fmla="*/ 905243 w 1166196"/>
                  <a:gd name="connsiteY37" fmla="*/ 1264861 h 1898273"/>
                  <a:gd name="connsiteX38" fmla="*/ 868730 w 1166196"/>
                  <a:gd name="connsiteY38" fmla="*/ 1301373 h 1898273"/>
                  <a:gd name="connsiteX39" fmla="*/ 641718 w 1166196"/>
                  <a:gd name="connsiteY39" fmla="*/ 1301373 h 1898273"/>
                  <a:gd name="connsiteX40" fmla="*/ 590918 w 1166196"/>
                  <a:gd name="connsiteY40" fmla="*/ 1279148 h 1898273"/>
                  <a:gd name="connsiteX41" fmla="*/ 590918 w 1166196"/>
                  <a:gd name="connsiteY41" fmla="*/ 1212473 h 1898273"/>
                  <a:gd name="connsiteX0" fmla="*/ 584568 w 1170207"/>
                  <a:gd name="connsiteY0" fmla="*/ 1898273 h 1898273"/>
                  <a:gd name="connsiteX1" fmla="*/ 581393 w 1170207"/>
                  <a:gd name="connsiteY1" fmla="*/ 1768098 h 1898273"/>
                  <a:gd name="connsiteX2" fmla="*/ 508368 w 1170207"/>
                  <a:gd name="connsiteY2" fmla="*/ 1723648 h 1898273"/>
                  <a:gd name="connsiteX3" fmla="*/ 475030 w 1170207"/>
                  <a:gd name="connsiteY3" fmla="*/ 1683961 h 1898273"/>
                  <a:gd name="connsiteX4" fmla="*/ 505193 w 1170207"/>
                  <a:gd name="connsiteY4" fmla="*/ 1644273 h 1898273"/>
                  <a:gd name="connsiteX5" fmla="*/ 717918 w 1170207"/>
                  <a:gd name="connsiteY5" fmla="*/ 1644273 h 1898273"/>
                  <a:gd name="connsiteX6" fmla="*/ 746493 w 1170207"/>
                  <a:gd name="connsiteY6" fmla="*/ 1596648 h 1898273"/>
                  <a:gd name="connsiteX7" fmla="*/ 716330 w 1170207"/>
                  <a:gd name="connsiteY7" fmla="*/ 1560136 h 1898273"/>
                  <a:gd name="connsiteX8" fmla="*/ 398830 w 1170207"/>
                  <a:gd name="connsiteY8" fmla="*/ 1560136 h 1898273"/>
                  <a:gd name="connsiteX9" fmla="*/ 360730 w 1170207"/>
                  <a:gd name="connsiteY9" fmla="*/ 1522036 h 1898273"/>
                  <a:gd name="connsiteX10" fmla="*/ 382955 w 1170207"/>
                  <a:gd name="connsiteY10" fmla="*/ 1474411 h 1898273"/>
                  <a:gd name="connsiteX11" fmla="*/ 797293 w 1170207"/>
                  <a:gd name="connsiteY11" fmla="*/ 1474411 h 1898273"/>
                  <a:gd name="connsiteX12" fmla="*/ 830630 w 1170207"/>
                  <a:gd name="connsiteY12" fmla="*/ 1426786 h 1898273"/>
                  <a:gd name="connsiteX13" fmla="*/ 795705 w 1170207"/>
                  <a:gd name="connsiteY13" fmla="*/ 1383923 h 1898273"/>
                  <a:gd name="connsiteX14" fmla="*/ 386130 w 1170207"/>
                  <a:gd name="connsiteY14" fmla="*/ 1383923 h 1898273"/>
                  <a:gd name="connsiteX15" fmla="*/ 322630 w 1170207"/>
                  <a:gd name="connsiteY15" fmla="*/ 1352173 h 1898273"/>
                  <a:gd name="connsiteX16" fmla="*/ 283340 w 1170207"/>
                  <a:gd name="connsiteY16" fmla="*/ 1300183 h 1898273"/>
                  <a:gd name="connsiteX17" fmla="*/ 271830 w 1170207"/>
                  <a:gd name="connsiteY17" fmla="*/ 1207711 h 1898273"/>
                  <a:gd name="connsiteX18" fmla="*/ 260718 w 1170207"/>
                  <a:gd name="connsiteY18" fmla="*/ 1128336 h 1898273"/>
                  <a:gd name="connsiteX19" fmla="*/ 205155 w 1170207"/>
                  <a:gd name="connsiteY19" fmla="*/ 1037848 h 1898273"/>
                  <a:gd name="connsiteX20" fmla="*/ 130543 w 1170207"/>
                  <a:gd name="connsiteY20" fmla="*/ 955298 h 1898273"/>
                  <a:gd name="connsiteX21" fmla="*/ 55137 w 1170207"/>
                  <a:gd name="connsiteY21" fmla="*/ 845364 h 1898273"/>
                  <a:gd name="connsiteX22" fmla="*/ 13861 w 1170207"/>
                  <a:gd name="connsiteY22" fmla="*/ 735827 h 1898273"/>
                  <a:gd name="connsiteX23" fmla="*/ 368 w 1170207"/>
                  <a:gd name="connsiteY23" fmla="*/ 601286 h 1898273"/>
                  <a:gd name="connsiteX24" fmla="*/ 11480 w 1170207"/>
                  <a:gd name="connsiteY24" fmla="*/ 475873 h 1898273"/>
                  <a:gd name="connsiteX25" fmla="*/ 81330 w 1170207"/>
                  <a:gd name="connsiteY25" fmla="*/ 285373 h 1898273"/>
                  <a:gd name="connsiteX26" fmla="*/ 265480 w 1170207"/>
                  <a:gd name="connsiteY26" fmla="*/ 93285 h 1898273"/>
                  <a:gd name="connsiteX27" fmla="*/ 519480 w 1170207"/>
                  <a:gd name="connsiteY27" fmla="*/ 3990 h 1898273"/>
                  <a:gd name="connsiteX28" fmla="*/ 705218 w 1170207"/>
                  <a:gd name="connsiteY28" fmla="*/ 10736 h 1898273"/>
                  <a:gd name="connsiteX29" fmla="*/ 943343 w 1170207"/>
                  <a:gd name="connsiteY29" fmla="*/ 121861 h 1898273"/>
                  <a:gd name="connsiteX30" fmla="*/ 1100505 w 1170207"/>
                  <a:gd name="connsiteY30" fmla="*/ 310773 h 1898273"/>
                  <a:gd name="connsiteX31" fmla="*/ 1162418 w 1170207"/>
                  <a:gd name="connsiteY31" fmla="*/ 513973 h 1898273"/>
                  <a:gd name="connsiteX32" fmla="*/ 1159243 w 1170207"/>
                  <a:gd name="connsiteY32" fmla="*/ 683836 h 1898273"/>
                  <a:gd name="connsiteX33" fmla="*/ 1090980 w 1170207"/>
                  <a:gd name="connsiteY33" fmla="*/ 890211 h 1898273"/>
                  <a:gd name="connsiteX34" fmla="*/ 957630 w 1170207"/>
                  <a:gd name="connsiteY34" fmla="*/ 1058486 h 1898273"/>
                  <a:gd name="connsiteX35" fmla="*/ 914768 w 1170207"/>
                  <a:gd name="connsiteY35" fmla="*/ 1118811 h 1898273"/>
                  <a:gd name="connsiteX36" fmla="*/ 905243 w 1170207"/>
                  <a:gd name="connsiteY36" fmla="*/ 1175961 h 1898273"/>
                  <a:gd name="connsiteX37" fmla="*/ 905243 w 1170207"/>
                  <a:gd name="connsiteY37" fmla="*/ 1264861 h 1898273"/>
                  <a:gd name="connsiteX38" fmla="*/ 868730 w 1170207"/>
                  <a:gd name="connsiteY38" fmla="*/ 1301373 h 1898273"/>
                  <a:gd name="connsiteX39" fmla="*/ 641718 w 1170207"/>
                  <a:gd name="connsiteY39" fmla="*/ 1301373 h 1898273"/>
                  <a:gd name="connsiteX40" fmla="*/ 590918 w 1170207"/>
                  <a:gd name="connsiteY40" fmla="*/ 1279148 h 1898273"/>
                  <a:gd name="connsiteX41" fmla="*/ 590918 w 1170207"/>
                  <a:gd name="connsiteY41" fmla="*/ 1212473 h 1898273"/>
                  <a:gd name="connsiteX0" fmla="*/ 584568 w 1167505"/>
                  <a:gd name="connsiteY0" fmla="*/ 1898273 h 1898273"/>
                  <a:gd name="connsiteX1" fmla="*/ 581393 w 1167505"/>
                  <a:gd name="connsiteY1" fmla="*/ 1768098 h 1898273"/>
                  <a:gd name="connsiteX2" fmla="*/ 508368 w 1167505"/>
                  <a:gd name="connsiteY2" fmla="*/ 1723648 h 1898273"/>
                  <a:gd name="connsiteX3" fmla="*/ 475030 w 1167505"/>
                  <a:gd name="connsiteY3" fmla="*/ 1683961 h 1898273"/>
                  <a:gd name="connsiteX4" fmla="*/ 505193 w 1167505"/>
                  <a:gd name="connsiteY4" fmla="*/ 1644273 h 1898273"/>
                  <a:gd name="connsiteX5" fmla="*/ 717918 w 1167505"/>
                  <a:gd name="connsiteY5" fmla="*/ 1644273 h 1898273"/>
                  <a:gd name="connsiteX6" fmla="*/ 746493 w 1167505"/>
                  <a:gd name="connsiteY6" fmla="*/ 1596648 h 1898273"/>
                  <a:gd name="connsiteX7" fmla="*/ 716330 w 1167505"/>
                  <a:gd name="connsiteY7" fmla="*/ 1560136 h 1898273"/>
                  <a:gd name="connsiteX8" fmla="*/ 398830 w 1167505"/>
                  <a:gd name="connsiteY8" fmla="*/ 1560136 h 1898273"/>
                  <a:gd name="connsiteX9" fmla="*/ 360730 w 1167505"/>
                  <a:gd name="connsiteY9" fmla="*/ 1522036 h 1898273"/>
                  <a:gd name="connsiteX10" fmla="*/ 382955 w 1167505"/>
                  <a:gd name="connsiteY10" fmla="*/ 1474411 h 1898273"/>
                  <a:gd name="connsiteX11" fmla="*/ 797293 w 1167505"/>
                  <a:gd name="connsiteY11" fmla="*/ 1474411 h 1898273"/>
                  <a:gd name="connsiteX12" fmla="*/ 830630 w 1167505"/>
                  <a:gd name="connsiteY12" fmla="*/ 1426786 h 1898273"/>
                  <a:gd name="connsiteX13" fmla="*/ 795705 w 1167505"/>
                  <a:gd name="connsiteY13" fmla="*/ 1383923 h 1898273"/>
                  <a:gd name="connsiteX14" fmla="*/ 386130 w 1167505"/>
                  <a:gd name="connsiteY14" fmla="*/ 1383923 h 1898273"/>
                  <a:gd name="connsiteX15" fmla="*/ 322630 w 1167505"/>
                  <a:gd name="connsiteY15" fmla="*/ 1352173 h 1898273"/>
                  <a:gd name="connsiteX16" fmla="*/ 283340 w 1167505"/>
                  <a:gd name="connsiteY16" fmla="*/ 1300183 h 1898273"/>
                  <a:gd name="connsiteX17" fmla="*/ 271830 w 1167505"/>
                  <a:gd name="connsiteY17" fmla="*/ 1207711 h 1898273"/>
                  <a:gd name="connsiteX18" fmla="*/ 260718 w 1167505"/>
                  <a:gd name="connsiteY18" fmla="*/ 1128336 h 1898273"/>
                  <a:gd name="connsiteX19" fmla="*/ 205155 w 1167505"/>
                  <a:gd name="connsiteY19" fmla="*/ 1037848 h 1898273"/>
                  <a:gd name="connsiteX20" fmla="*/ 130543 w 1167505"/>
                  <a:gd name="connsiteY20" fmla="*/ 955298 h 1898273"/>
                  <a:gd name="connsiteX21" fmla="*/ 55137 w 1167505"/>
                  <a:gd name="connsiteY21" fmla="*/ 845364 h 1898273"/>
                  <a:gd name="connsiteX22" fmla="*/ 13861 w 1167505"/>
                  <a:gd name="connsiteY22" fmla="*/ 735827 h 1898273"/>
                  <a:gd name="connsiteX23" fmla="*/ 368 w 1167505"/>
                  <a:gd name="connsiteY23" fmla="*/ 601286 h 1898273"/>
                  <a:gd name="connsiteX24" fmla="*/ 11480 w 1167505"/>
                  <a:gd name="connsiteY24" fmla="*/ 475873 h 1898273"/>
                  <a:gd name="connsiteX25" fmla="*/ 81330 w 1167505"/>
                  <a:gd name="connsiteY25" fmla="*/ 285373 h 1898273"/>
                  <a:gd name="connsiteX26" fmla="*/ 265480 w 1167505"/>
                  <a:gd name="connsiteY26" fmla="*/ 93285 h 1898273"/>
                  <a:gd name="connsiteX27" fmla="*/ 519480 w 1167505"/>
                  <a:gd name="connsiteY27" fmla="*/ 3990 h 1898273"/>
                  <a:gd name="connsiteX28" fmla="*/ 705218 w 1167505"/>
                  <a:gd name="connsiteY28" fmla="*/ 10736 h 1898273"/>
                  <a:gd name="connsiteX29" fmla="*/ 943343 w 1167505"/>
                  <a:gd name="connsiteY29" fmla="*/ 121861 h 1898273"/>
                  <a:gd name="connsiteX30" fmla="*/ 1100505 w 1167505"/>
                  <a:gd name="connsiteY30" fmla="*/ 310773 h 1898273"/>
                  <a:gd name="connsiteX31" fmla="*/ 1162418 w 1167505"/>
                  <a:gd name="connsiteY31" fmla="*/ 513973 h 1898273"/>
                  <a:gd name="connsiteX32" fmla="*/ 1159243 w 1167505"/>
                  <a:gd name="connsiteY32" fmla="*/ 683836 h 1898273"/>
                  <a:gd name="connsiteX33" fmla="*/ 1090980 w 1167505"/>
                  <a:gd name="connsiteY33" fmla="*/ 890211 h 1898273"/>
                  <a:gd name="connsiteX34" fmla="*/ 957630 w 1167505"/>
                  <a:gd name="connsiteY34" fmla="*/ 1058486 h 1898273"/>
                  <a:gd name="connsiteX35" fmla="*/ 914768 w 1167505"/>
                  <a:gd name="connsiteY35" fmla="*/ 1118811 h 1898273"/>
                  <a:gd name="connsiteX36" fmla="*/ 905243 w 1167505"/>
                  <a:gd name="connsiteY36" fmla="*/ 1175961 h 1898273"/>
                  <a:gd name="connsiteX37" fmla="*/ 905243 w 1167505"/>
                  <a:gd name="connsiteY37" fmla="*/ 1264861 h 1898273"/>
                  <a:gd name="connsiteX38" fmla="*/ 868730 w 1167505"/>
                  <a:gd name="connsiteY38" fmla="*/ 1301373 h 1898273"/>
                  <a:gd name="connsiteX39" fmla="*/ 641718 w 1167505"/>
                  <a:gd name="connsiteY39" fmla="*/ 1301373 h 1898273"/>
                  <a:gd name="connsiteX40" fmla="*/ 590918 w 1167505"/>
                  <a:gd name="connsiteY40" fmla="*/ 1279148 h 1898273"/>
                  <a:gd name="connsiteX41" fmla="*/ 590918 w 1167505"/>
                  <a:gd name="connsiteY41" fmla="*/ 1212473 h 1898273"/>
                  <a:gd name="connsiteX0" fmla="*/ 584568 w 1167505"/>
                  <a:gd name="connsiteY0" fmla="*/ 1898273 h 1898273"/>
                  <a:gd name="connsiteX1" fmla="*/ 581393 w 1167505"/>
                  <a:gd name="connsiteY1" fmla="*/ 1768098 h 1898273"/>
                  <a:gd name="connsiteX2" fmla="*/ 508368 w 1167505"/>
                  <a:gd name="connsiteY2" fmla="*/ 1723648 h 1898273"/>
                  <a:gd name="connsiteX3" fmla="*/ 475030 w 1167505"/>
                  <a:gd name="connsiteY3" fmla="*/ 1683961 h 1898273"/>
                  <a:gd name="connsiteX4" fmla="*/ 505193 w 1167505"/>
                  <a:gd name="connsiteY4" fmla="*/ 1644273 h 1898273"/>
                  <a:gd name="connsiteX5" fmla="*/ 717918 w 1167505"/>
                  <a:gd name="connsiteY5" fmla="*/ 1644273 h 1898273"/>
                  <a:gd name="connsiteX6" fmla="*/ 746493 w 1167505"/>
                  <a:gd name="connsiteY6" fmla="*/ 1596648 h 1898273"/>
                  <a:gd name="connsiteX7" fmla="*/ 716330 w 1167505"/>
                  <a:gd name="connsiteY7" fmla="*/ 1560136 h 1898273"/>
                  <a:gd name="connsiteX8" fmla="*/ 398830 w 1167505"/>
                  <a:gd name="connsiteY8" fmla="*/ 1560136 h 1898273"/>
                  <a:gd name="connsiteX9" fmla="*/ 360730 w 1167505"/>
                  <a:gd name="connsiteY9" fmla="*/ 1522036 h 1898273"/>
                  <a:gd name="connsiteX10" fmla="*/ 382955 w 1167505"/>
                  <a:gd name="connsiteY10" fmla="*/ 1474411 h 1898273"/>
                  <a:gd name="connsiteX11" fmla="*/ 797293 w 1167505"/>
                  <a:gd name="connsiteY11" fmla="*/ 1474411 h 1898273"/>
                  <a:gd name="connsiteX12" fmla="*/ 830630 w 1167505"/>
                  <a:gd name="connsiteY12" fmla="*/ 1426786 h 1898273"/>
                  <a:gd name="connsiteX13" fmla="*/ 795705 w 1167505"/>
                  <a:gd name="connsiteY13" fmla="*/ 1383923 h 1898273"/>
                  <a:gd name="connsiteX14" fmla="*/ 386130 w 1167505"/>
                  <a:gd name="connsiteY14" fmla="*/ 1383923 h 1898273"/>
                  <a:gd name="connsiteX15" fmla="*/ 322630 w 1167505"/>
                  <a:gd name="connsiteY15" fmla="*/ 1352173 h 1898273"/>
                  <a:gd name="connsiteX16" fmla="*/ 283340 w 1167505"/>
                  <a:gd name="connsiteY16" fmla="*/ 1300183 h 1898273"/>
                  <a:gd name="connsiteX17" fmla="*/ 271830 w 1167505"/>
                  <a:gd name="connsiteY17" fmla="*/ 1207711 h 1898273"/>
                  <a:gd name="connsiteX18" fmla="*/ 260718 w 1167505"/>
                  <a:gd name="connsiteY18" fmla="*/ 1128336 h 1898273"/>
                  <a:gd name="connsiteX19" fmla="*/ 205155 w 1167505"/>
                  <a:gd name="connsiteY19" fmla="*/ 1037848 h 1898273"/>
                  <a:gd name="connsiteX20" fmla="*/ 130543 w 1167505"/>
                  <a:gd name="connsiteY20" fmla="*/ 955298 h 1898273"/>
                  <a:gd name="connsiteX21" fmla="*/ 55137 w 1167505"/>
                  <a:gd name="connsiteY21" fmla="*/ 845364 h 1898273"/>
                  <a:gd name="connsiteX22" fmla="*/ 13861 w 1167505"/>
                  <a:gd name="connsiteY22" fmla="*/ 735827 h 1898273"/>
                  <a:gd name="connsiteX23" fmla="*/ 368 w 1167505"/>
                  <a:gd name="connsiteY23" fmla="*/ 601286 h 1898273"/>
                  <a:gd name="connsiteX24" fmla="*/ 11480 w 1167505"/>
                  <a:gd name="connsiteY24" fmla="*/ 475873 h 1898273"/>
                  <a:gd name="connsiteX25" fmla="*/ 81330 w 1167505"/>
                  <a:gd name="connsiteY25" fmla="*/ 285373 h 1898273"/>
                  <a:gd name="connsiteX26" fmla="*/ 265480 w 1167505"/>
                  <a:gd name="connsiteY26" fmla="*/ 93285 h 1898273"/>
                  <a:gd name="connsiteX27" fmla="*/ 519480 w 1167505"/>
                  <a:gd name="connsiteY27" fmla="*/ 3990 h 1898273"/>
                  <a:gd name="connsiteX28" fmla="*/ 705218 w 1167505"/>
                  <a:gd name="connsiteY28" fmla="*/ 10736 h 1898273"/>
                  <a:gd name="connsiteX29" fmla="*/ 943343 w 1167505"/>
                  <a:gd name="connsiteY29" fmla="*/ 121861 h 1898273"/>
                  <a:gd name="connsiteX30" fmla="*/ 1100505 w 1167505"/>
                  <a:gd name="connsiteY30" fmla="*/ 310773 h 1898273"/>
                  <a:gd name="connsiteX31" fmla="*/ 1162418 w 1167505"/>
                  <a:gd name="connsiteY31" fmla="*/ 513973 h 1898273"/>
                  <a:gd name="connsiteX32" fmla="*/ 1159243 w 1167505"/>
                  <a:gd name="connsiteY32" fmla="*/ 683836 h 1898273"/>
                  <a:gd name="connsiteX33" fmla="*/ 1090980 w 1167505"/>
                  <a:gd name="connsiteY33" fmla="*/ 890211 h 1898273"/>
                  <a:gd name="connsiteX34" fmla="*/ 957630 w 1167505"/>
                  <a:gd name="connsiteY34" fmla="*/ 1058486 h 1898273"/>
                  <a:gd name="connsiteX35" fmla="*/ 914768 w 1167505"/>
                  <a:gd name="connsiteY35" fmla="*/ 1118811 h 1898273"/>
                  <a:gd name="connsiteX36" fmla="*/ 905243 w 1167505"/>
                  <a:gd name="connsiteY36" fmla="*/ 1175961 h 1898273"/>
                  <a:gd name="connsiteX37" fmla="*/ 905243 w 1167505"/>
                  <a:gd name="connsiteY37" fmla="*/ 1264861 h 1898273"/>
                  <a:gd name="connsiteX38" fmla="*/ 868730 w 1167505"/>
                  <a:gd name="connsiteY38" fmla="*/ 1301373 h 1898273"/>
                  <a:gd name="connsiteX39" fmla="*/ 641718 w 1167505"/>
                  <a:gd name="connsiteY39" fmla="*/ 1301373 h 1898273"/>
                  <a:gd name="connsiteX40" fmla="*/ 590918 w 1167505"/>
                  <a:gd name="connsiteY40" fmla="*/ 1279148 h 1898273"/>
                  <a:gd name="connsiteX41" fmla="*/ 590918 w 1167505"/>
                  <a:gd name="connsiteY41" fmla="*/ 1212473 h 1898273"/>
                  <a:gd name="connsiteX0" fmla="*/ 584568 w 1167505"/>
                  <a:gd name="connsiteY0" fmla="*/ 1898273 h 1898273"/>
                  <a:gd name="connsiteX1" fmla="*/ 581393 w 1167505"/>
                  <a:gd name="connsiteY1" fmla="*/ 1768098 h 1898273"/>
                  <a:gd name="connsiteX2" fmla="*/ 508368 w 1167505"/>
                  <a:gd name="connsiteY2" fmla="*/ 1723648 h 1898273"/>
                  <a:gd name="connsiteX3" fmla="*/ 475030 w 1167505"/>
                  <a:gd name="connsiteY3" fmla="*/ 1683961 h 1898273"/>
                  <a:gd name="connsiteX4" fmla="*/ 505193 w 1167505"/>
                  <a:gd name="connsiteY4" fmla="*/ 1644273 h 1898273"/>
                  <a:gd name="connsiteX5" fmla="*/ 717918 w 1167505"/>
                  <a:gd name="connsiteY5" fmla="*/ 1644273 h 1898273"/>
                  <a:gd name="connsiteX6" fmla="*/ 746493 w 1167505"/>
                  <a:gd name="connsiteY6" fmla="*/ 1596648 h 1898273"/>
                  <a:gd name="connsiteX7" fmla="*/ 716330 w 1167505"/>
                  <a:gd name="connsiteY7" fmla="*/ 1560136 h 1898273"/>
                  <a:gd name="connsiteX8" fmla="*/ 398830 w 1167505"/>
                  <a:gd name="connsiteY8" fmla="*/ 1560136 h 1898273"/>
                  <a:gd name="connsiteX9" fmla="*/ 360730 w 1167505"/>
                  <a:gd name="connsiteY9" fmla="*/ 1522036 h 1898273"/>
                  <a:gd name="connsiteX10" fmla="*/ 382955 w 1167505"/>
                  <a:gd name="connsiteY10" fmla="*/ 1474411 h 1898273"/>
                  <a:gd name="connsiteX11" fmla="*/ 797293 w 1167505"/>
                  <a:gd name="connsiteY11" fmla="*/ 1474411 h 1898273"/>
                  <a:gd name="connsiteX12" fmla="*/ 830630 w 1167505"/>
                  <a:gd name="connsiteY12" fmla="*/ 1426786 h 1898273"/>
                  <a:gd name="connsiteX13" fmla="*/ 795705 w 1167505"/>
                  <a:gd name="connsiteY13" fmla="*/ 1383923 h 1898273"/>
                  <a:gd name="connsiteX14" fmla="*/ 386130 w 1167505"/>
                  <a:gd name="connsiteY14" fmla="*/ 1383923 h 1898273"/>
                  <a:gd name="connsiteX15" fmla="*/ 322630 w 1167505"/>
                  <a:gd name="connsiteY15" fmla="*/ 1352173 h 1898273"/>
                  <a:gd name="connsiteX16" fmla="*/ 283340 w 1167505"/>
                  <a:gd name="connsiteY16" fmla="*/ 1300183 h 1898273"/>
                  <a:gd name="connsiteX17" fmla="*/ 271830 w 1167505"/>
                  <a:gd name="connsiteY17" fmla="*/ 1207711 h 1898273"/>
                  <a:gd name="connsiteX18" fmla="*/ 260718 w 1167505"/>
                  <a:gd name="connsiteY18" fmla="*/ 1128336 h 1898273"/>
                  <a:gd name="connsiteX19" fmla="*/ 205155 w 1167505"/>
                  <a:gd name="connsiteY19" fmla="*/ 1037848 h 1898273"/>
                  <a:gd name="connsiteX20" fmla="*/ 130543 w 1167505"/>
                  <a:gd name="connsiteY20" fmla="*/ 955298 h 1898273"/>
                  <a:gd name="connsiteX21" fmla="*/ 55137 w 1167505"/>
                  <a:gd name="connsiteY21" fmla="*/ 845364 h 1898273"/>
                  <a:gd name="connsiteX22" fmla="*/ 13861 w 1167505"/>
                  <a:gd name="connsiteY22" fmla="*/ 735827 h 1898273"/>
                  <a:gd name="connsiteX23" fmla="*/ 368 w 1167505"/>
                  <a:gd name="connsiteY23" fmla="*/ 601286 h 1898273"/>
                  <a:gd name="connsiteX24" fmla="*/ 11480 w 1167505"/>
                  <a:gd name="connsiteY24" fmla="*/ 475873 h 1898273"/>
                  <a:gd name="connsiteX25" fmla="*/ 81330 w 1167505"/>
                  <a:gd name="connsiteY25" fmla="*/ 285373 h 1898273"/>
                  <a:gd name="connsiteX26" fmla="*/ 265480 w 1167505"/>
                  <a:gd name="connsiteY26" fmla="*/ 93285 h 1898273"/>
                  <a:gd name="connsiteX27" fmla="*/ 519480 w 1167505"/>
                  <a:gd name="connsiteY27" fmla="*/ 3990 h 1898273"/>
                  <a:gd name="connsiteX28" fmla="*/ 705218 w 1167505"/>
                  <a:gd name="connsiteY28" fmla="*/ 10736 h 1898273"/>
                  <a:gd name="connsiteX29" fmla="*/ 943343 w 1167505"/>
                  <a:gd name="connsiteY29" fmla="*/ 121861 h 1898273"/>
                  <a:gd name="connsiteX30" fmla="*/ 1100505 w 1167505"/>
                  <a:gd name="connsiteY30" fmla="*/ 310773 h 1898273"/>
                  <a:gd name="connsiteX31" fmla="*/ 1162418 w 1167505"/>
                  <a:gd name="connsiteY31" fmla="*/ 513973 h 1898273"/>
                  <a:gd name="connsiteX32" fmla="*/ 1159243 w 1167505"/>
                  <a:gd name="connsiteY32" fmla="*/ 683836 h 1898273"/>
                  <a:gd name="connsiteX33" fmla="*/ 1090980 w 1167505"/>
                  <a:gd name="connsiteY33" fmla="*/ 890211 h 1898273"/>
                  <a:gd name="connsiteX34" fmla="*/ 957630 w 1167505"/>
                  <a:gd name="connsiteY34" fmla="*/ 1058486 h 1898273"/>
                  <a:gd name="connsiteX35" fmla="*/ 914768 w 1167505"/>
                  <a:gd name="connsiteY35" fmla="*/ 1118811 h 1898273"/>
                  <a:gd name="connsiteX36" fmla="*/ 905243 w 1167505"/>
                  <a:gd name="connsiteY36" fmla="*/ 1175961 h 1898273"/>
                  <a:gd name="connsiteX37" fmla="*/ 905243 w 1167505"/>
                  <a:gd name="connsiteY37" fmla="*/ 1264861 h 1898273"/>
                  <a:gd name="connsiteX38" fmla="*/ 868730 w 1167505"/>
                  <a:gd name="connsiteY38" fmla="*/ 1301373 h 1898273"/>
                  <a:gd name="connsiteX39" fmla="*/ 641718 w 1167505"/>
                  <a:gd name="connsiteY39" fmla="*/ 1301373 h 1898273"/>
                  <a:gd name="connsiteX40" fmla="*/ 590918 w 1167505"/>
                  <a:gd name="connsiteY40" fmla="*/ 1279148 h 1898273"/>
                  <a:gd name="connsiteX41" fmla="*/ 590918 w 1167505"/>
                  <a:gd name="connsiteY41" fmla="*/ 1212473 h 1898273"/>
                  <a:gd name="connsiteX0" fmla="*/ 584568 w 1170104"/>
                  <a:gd name="connsiteY0" fmla="*/ 1898273 h 1898273"/>
                  <a:gd name="connsiteX1" fmla="*/ 581393 w 1170104"/>
                  <a:gd name="connsiteY1" fmla="*/ 1768098 h 1898273"/>
                  <a:gd name="connsiteX2" fmla="*/ 508368 w 1170104"/>
                  <a:gd name="connsiteY2" fmla="*/ 1723648 h 1898273"/>
                  <a:gd name="connsiteX3" fmla="*/ 475030 w 1170104"/>
                  <a:gd name="connsiteY3" fmla="*/ 1683961 h 1898273"/>
                  <a:gd name="connsiteX4" fmla="*/ 505193 w 1170104"/>
                  <a:gd name="connsiteY4" fmla="*/ 1644273 h 1898273"/>
                  <a:gd name="connsiteX5" fmla="*/ 717918 w 1170104"/>
                  <a:gd name="connsiteY5" fmla="*/ 1644273 h 1898273"/>
                  <a:gd name="connsiteX6" fmla="*/ 746493 w 1170104"/>
                  <a:gd name="connsiteY6" fmla="*/ 1596648 h 1898273"/>
                  <a:gd name="connsiteX7" fmla="*/ 716330 w 1170104"/>
                  <a:gd name="connsiteY7" fmla="*/ 1560136 h 1898273"/>
                  <a:gd name="connsiteX8" fmla="*/ 398830 w 1170104"/>
                  <a:gd name="connsiteY8" fmla="*/ 1560136 h 1898273"/>
                  <a:gd name="connsiteX9" fmla="*/ 360730 w 1170104"/>
                  <a:gd name="connsiteY9" fmla="*/ 1522036 h 1898273"/>
                  <a:gd name="connsiteX10" fmla="*/ 382955 w 1170104"/>
                  <a:gd name="connsiteY10" fmla="*/ 1474411 h 1898273"/>
                  <a:gd name="connsiteX11" fmla="*/ 797293 w 1170104"/>
                  <a:gd name="connsiteY11" fmla="*/ 1474411 h 1898273"/>
                  <a:gd name="connsiteX12" fmla="*/ 830630 w 1170104"/>
                  <a:gd name="connsiteY12" fmla="*/ 1426786 h 1898273"/>
                  <a:gd name="connsiteX13" fmla="*/ 795705 w 1170104"/>
                  <a:gd name="connsiteY13" fmla="*/ 1383923 h 1898273"/>
                  <a:gd name="connsiteX14" fmla="*/ 386130 w 1170104"/>
                  <a:gd name="connsiteY14" fmla="*/ 1383923 h 1898273"/>
                  <a:gd name="connsiteX15" fmla="*/ 322630 w 1170104"/>
                  <a:gd name="connsiteY15" fmla="*/ 1352173 h 1898273"/>
                  <a:gd name="connsiteX16" fmla="*/ 283340 w 1170104"/>
                  <a:gd name="connsiteY16" fmla="*/ 1300183 h 1898273"/>
                  <a:gd name="connsiteX17" fmla="*/ 271830 w 1170104"/>
                  <a:gd name="connsiteY17" fmla="*/ 1207711 h 1898273"/>
                  <a:gd name="connsiteX18" fmla="*/ 260718 w 1170104"/>
                  <a:gd name="connsiteY18" fmla="*/ 1128336 h 1898273"/>
                  <a:gd name="connsiteX19" fmla="*/ 205155 w 1170104"/>
                  <a:gd name="connsiteY19" fmla="*/ 1037848 h 1898273"/>
                  <a:gd name="connsiteX20" fmla="*/ 130543 w 1170104"/>
                  <a:gd name="connsiteY20" fmla="*/ 955298 h 1898273"/>
                  <a:gd name="connsiteX21" fmla="*/ 55137 w 1170104"/>
                  <a:gd name="connsiteY21" fmla="*/ 845364 h 1898273"/>
                  <a:gd name="connsiteX22" fmla="*/ 13861 w 1170104"/>
                  <a:gd name="connsiteY22" fmla="*/ 735827 h 1898273"/>
                  <a:gd name="connsiteX23" fmla="*/ 368 w 1170104"/>
                  <a:gd name="connsiteY23" fmla="*/ 601286 h 1898273"/>
                  <a:gd name="connsiteX24" fmla="*/ 11480 w 1170104"/>
                  <a:gd name="connsiteY24" fmla="*/ 475873 h 1898273"/>
                  <a:gd name="connsiteX25" fmla="*/ 81330 w 1170104"/>
                  <a:gd name="connsiteY25" fmla="*/ 285373 h 1898273"/>
                  <a:gd name="connsiteX26" fmla="*/ 265480 w 1170104"/>
                  <a:gd name="connsiteY26" fmla="*/ 93285 h 1898273"/>
                  <a:gd name="connsiteX27" fmla="*/ 519480 w 1170104"/>
                  <a:gd name="connsiteY27" fmla="*/ 3990 h 1898273"/>
                  <a:gd name="connsiteX28" fmla="*/ 705218 w 1170104"/>
                  <a:gd name="connsiteY28" fmla="*/ 10736 h 1898273"/>
                  <a:gd name="connsiteX29" fmla="*/ 943343 w 1170104"/>
                  <a:gd name="connsiteY29" fmla="*/ 121861 h 1898273"/>
                  <a:gd name="connsiteX30" fmla="*/ 1100505 w 1170104"/>
                  <a:gd name="connsiteY30" fmla="*/ 310773 h 1898273"/>
                  <a:gd name="connsiteX31" fmla="*/ 1162418 w 1170104"/>
                  <a:gd name="connsiteY31" fmla="*/ 513973 h 1898273"/>
                  <a:gd name="connsiteX32" fmla="*/ 1165196 w 1170104"/>
                  <a:gd name="connsiteY32" fmla="*/ 683836 h 1898273"/>
                  <a:gd name="connsiteX33" fmla="*/ 1090980 w 1170104"/>
                  <a:gd name="connsiteY33" fmla="*/ 890211 h 1898273"/>
                  <a:gd name="connsiteX34" fmla="*/ 957630 w 1170104"/>
                  <a:gd name="connsiteY34" fmla="*/ 1058486 h 1898273"/>
                  <a:gd name="connsiteX35" fmla="*/ 914768 w 1170104"/>
                  <a:gd name="connsiteY35" fmla="*/ 1118811 h 1898273"/>
                  <a:gd name="connsiteX36" fmla="*/ 905243 w 1170104"/>
                  <a:gd name="connsiteY36" fmla="*/ 1175961 h 1898273"/>
                  <a:gd name="connsiteX37" fmla="*/ 905243 w 1170104"/>
                  <a:gd name="connsiteY37" fmla="*/ 1264861 h 1898273"/>
                  <a:gd name="connsiteX38" fmla="*/ 868730 w 1170104"/>
                  <a:gd name="connsiteY38" fmla="*/ 1301373 h 1898273"/>
                  <a:gd name="connsiteX39" fmla="*/ 641718 w 1170104"/>
                  <a:gd name="connsiteY39" fmla="*/ 1301373 h 1898273"/>
                  <a:gd name="connsiteX40" fmla="*/ 590918 w 1170104"/>
                  <a:gd name="connsiteY40" fmla="*/ 1279148 h 1898273"/>
                  <a:gd name="connsiteX41" fmla="*/ 590918 w 1170104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90980 w 1167899"/>
                  <a:gd name="connsiteY33" fmla="*/ 890211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90980 w 1167899"/>
                  <a:gd name="connsiteY33" fmla="*/ 890211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90980 w 1167899"/>
                  <a:gd name="connsiteY33" fmla="*/ 890211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2862 w 1167899"/>
                  <a:gd name="connsiteY37" fmla="*/ 1261289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0033 w 1167899"/>
                  <a:gd name="connsiteY2" fmla="*/ 1728411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0033 w 1167899"/>
                  <a:gd name="connsiteY2" fmla="*/ 1728411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9527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1327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1327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58014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1327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58014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1327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0487 w 1167899"/>
                  <a:gd name="connsiteY34" fmla="*/ 1054914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58014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9166"/>
                  <a:gd name="connsiteY0" fmla="*/ 1898273 h 1898273"/>
                  <a:gd name="connsiteX1" fmla="*/ 581393 w 1169166"/>
                  <a:gd name="connsiteY1" fmla="*/ 1768098 h 1898273"/>
                  <a:gd name="connsiteX2" fmla="*/ 513130 w 1169166"/>
                  <a:gd name="connsiteY2" fmla="*/ 1726030 h 1898273"/>
                  <a:gd name="connsiteX3" fmla="*/ 470268 w 1169166"/>
                  <a:gd name="connsiteY3" fmla="*/ 1680389 h 1898273"/>
                  <a:gd name="connsiteX4" fmla="*/ 505193 w 1169166"/>
                  <a:gd name="connsiteY4" fmla="*/ 1644273 h 1898273"/>
                  <a:gd name="connsiteX5" fmla="*/ 717918 w 1169166"/>
                  <a:gd name="connsiteY5" fmla="*/ 1644273 h 1898273"/>
                  <a:gd name="connsiteX6" fmla="*/ 748874 w 1169166"/>
                  <a:gd name="connsiteY6" fmla="*/ 1603792 h 1898273"/>
                  <a:gd name="connsiteX7" fmla="*/ 716330 w 1169166"/>
                  <a:gd name="connsiteY7" fmla="*/ 1561327 h 1898273"/>
                  <a:gd name="connsiteX8" fmla="*/ 398830 w 1169166"/>
                  <a:gd name="connsiteY8" fmla="*/ 1560136 h 1898273"/>
                  <a:gd name="connsiteX9" fmla="*/ 360730 w 1169166"/>
                  <a:gd name="connsiteY9" fmla="*/ 1522036 h 1898273"/>
                  <a:gd name="connsiteX10" fmla="*/ 387717 w 1169166"/>
                  <a:gd name="connsiteY10" fmla="*/ 1476793 h 1898273"/>
                  <a:gd name="connsiteX11" fmla="*/ 797293 w 1169166"/>
                  <a:gd name="connsiteY11" fmla="*/ 1474411 h 1898273"/>
                  <a:gd name="connsiteX12" fmla="*/ 828249 w 1169166"/>
                  <a:gd name="connsiteY12" fmla="*/ 1425595 h 1898273"/>
                  <a:gd name="connsiteX13" fmla="*/ 795705 w 1169166"/>
                  <a:gd name="connsiteY13" fmla="*/ 1383923 h 1898273"/>
                  <a:gd name="connsiteX14" fmla="*/ 386130 w 1169166"/>
                  <a:gd name="connsiteY14" fmla="*/ 1383923 h 1898273"/>
                  <a:gd name="connsiteX15" fmla="*/ 322630 w 1169166"/>
                  <a:gd name="connsiteY15" fmla="*/ 1352173 h 1898273"/>
                  <a:gd name="connsiteX16" fmla="*/ 283340 w 1169166"/>
                  <a:gd name="connsiteY16" fmla="*/ 1300183 h 1898273"/>
                  <a:gd name="connsiteX17" fmla="*/ 271830 w 1169166"/>
                  <a:gd name="connsiteY17" fmla="*/ 1207711 h 1898273"/>
                  <a:gd name="connsiteX18" fmla="*/ 255955 w 1169166"/>
                  <a:gd name="connsiteY18" fmla="*/ 1128336 h 1898273"/>
                  <a:gd name="connsiteX19" fmla="*/ 205155 w 1169166"/>
                  <a:gd name="connsiteY19" fmla="*/ 1037848 h 1898273"/>
                  <a:gd name="connsiteX20" fmla="*/ 130543 w 1169166"/>
                  <a:gd name="connsiteY20" fmla="*/ 955298 h 1898273"/>
                  <a:gd name="connsiteX21" fmla="*/ 55137 w 1169166"/>
                  <a:gd name="connsiteY21" fmla="*/ 845364 h 1898273"/>
                  <a:gd name="connsiteX22" fmla="*/ 13861 w 1169166"/>
                  <a:gd name="connsiteY22" fmla="*/ 735827 h 1898273"/>
                  <a:gd name="connsiteX23" fmla="*/ 368 w 1169166"/>
                  <a:gd name="connsiteY23" fmla="*/ 601286 h 1898273"/>
                  <a:gd name="connsiteX24" fmla="*/ 11480 w 1169166"/>
                  <a:gd name="connsiteY24" fmla="*/ 475873 h 1898273"/>
                  <a:gd name="connsiteX25" fmla="*/ 81330 w 1169166"/>
                  <a:gd name="connsiteY25" fmla="*/ 285373 h 1898273"/>
                  <a:gd name="connsiteX26" fmla="*/ 265480 w 1169166"/>
                  <a:gd name="connsiteY26" fmla="*/ 93285 h 1898273"/>
                  <a:gd name="connsiteX27" fmla="*/ 519480 w 1169166"/>
                  <a:gd name="connsiteY27" fmla="*/ 3990 h 1898273"/>
                  <a:gd name="connsiteX28" fmla="*/ 705218 w 1169166"/>
                  <a:gd name="connsiteY28" fmla="*/ 10736 h 1898273"/>
                  <a:gd name="connsiteX29" fmla="*/ 943343 w 1169166"/>
                  <a:gd name="connsiteY29" fmla="*/ 121861 h 1898273"/>
                  <a:gd name="connsiteX30" fmla="*/ 1100505 w 1169166"/>
                  <a:gd name="connsiteY30" fmla="*/ 310773 h 1898273"/>
                  <a:gd name="connsiteX31" fmla="*/ 1162418 w 1169166"/>
                  <a:gd name="connsiteY31" fmla="*/ 513973 h 1898273"/>
                  <a:gd name="connsiteX32" fmla="*/ 1165196 w 1169166"/>
                  <a:gd name="connsiteY32" fmla="*/ 683836 h 1898273"/>
                  <a:gd name="connsiteX33" fmla="*/ 1085027 w 1169166"/>
                  <a:gd name="connsiteY33" fmla="*/ 889020 h 1898273"/>
                  <a:gd name="connsiteX34" fmla="*/ 950487 w 1169166"/>
                  <a:gd name="connsiteY34" fmla="*/ 1054914 h 1898273"/>
                  <a:gd name="connsiteX35" fmla="*/ 914768 w 1169166"/>
                  <a:gd name="connsiteY35" fmla="*/ 1118811 h 1898273"/>
                  <a:gd name="connsiteX36" fmla="*/ 900480 w 1169166"/>
                  <a:gd name="connsiteY36" fmla="*/ 1177152 h 1898273"/>
                  <a:gd name="connsiteX37" fmla="*/ 898100 w 1169166"/>
                  <a:gd name="connsiteY37" fmla="*/ 1258908 h 1898273"/>
                  <a:gd name="connsiteX38" fmla="*/ 858014 w 1169166"/>
                  <a:gd name="connsiteY38" fmla="*/ 1301373 h 1898273"/>
                  <a:gd name="connsiteX39" fmla="*/ 641718 w 1169166"/>
                  <a:gd name="connsiteY39" fmla="*/ 1301373 h 1898273"/>
                  <a:gd name="connsiteX40" fmla="*/ 590918 w 1169166"/>
                  <a:gd name="connsiteY40" fmla="*/ 1279148 h 1898273"/>
                  <a:gd name="connsiteX41" fmla="*/ 590918 w 1169166"/>
                  <a:gd name="connsiteY41" fmla="*/ 1212473 h 1898273"/>
                  <a:gd name="connsiteX0" fmla="*/ 584568 w 1169166"/>
                  <a:gd name="connsiteY0" fmla="*/ 1898273 h 1898273"/>
                  <a:gd name="connsiteX1" fmla="*/ 581393 w 1169166"/>
                  <a:gd name="connsiteY1" fmla="*/ 1768098 h 1898273"/>
                  <a:gd name="connsiteX2" fmla="*/ 513130 w 1169166"/>
                  <a:gd name="connsiteY2" fmla="*/ 1726030 h 1898273"/>
                  <a:gd name="connsiteX3" fmla="*/ 470268 w 1169166"/>
                  <a:gd name="connsiteY3" fmla="*/ 1680389 h 1898273"/>
                  <a:gd name="connsiteX4" fmla="*/ 505193 w 1169166"/>
                  <a:gd name="connsiteY4" fmla="*/ 1644273 h 1898273"/>
                  <a:gd name="connsiteX5" fmla="*/ 717918 w 1169166"/>
                  <a:gd name="connsiteY5" fmla="*/ 1644273 h 1898273"/>
                  <a:gd name="connsiteX6" fmla="*/ 748874 w 1169166"/>
                  <a:gd name="connsiteY6" fmla="*/ 1603792 h 1898273"/>
                  <a:gd name="connsiteX7" fmla="*/ 716330 w 1169166"/>
                  <a:gd name="connsiteY7" fmla="*/ 1561327 h 1898273"/>
                  <a:gd name="connsiteX8" fmla="*/ 398830 w 1169166"/>
                  <a:gd name="connsiteY8" fmla="*/ 1560136 h 1898273"/>
                  <a:gd name="connsiteX9" fmla="*/ 360730 w 1169166"/>
                  <a:gd name="connsiteY9" fmla="*/ 1522036 h 1898273"/>
                  <a:gd name="connsiteX10" fmla="*/ 387717 w 1169166"/>
                  <a:gd name="connsiteY10" fmla="*/ 1476793 h 1898273"/>
                  <a:gd name="connsiteX11" fmla="*/ 797293 w 1169166"/>
                  <a:gd name="connsiteY11" fmla="*/ 1474411 h 1898273"/>
                  <a:gd name="connsiteX12" fmla="*/ 828249 w 1169166"/>
                  <a:gd name="connsiteY12" fmla="*/ 1425595 h 1898273"/>
                  <a:gd name="connsiteX13" fmla="*/ 795705 w 1169166"/>
                  <a:gd name="connsiteY13" fmla="*/ 1383923 h 1898273"/>
                  <a:gd name="connsiteX14" fmla="*/ 386130 w 1169166"/>
                  <a:gd name="connsiteY14" fmla="*/ 1383923 h 1898273"/>
                  <a:gd name="connsiteX15" fmla="*/ 322630 w 1169166"/>
                  <a:gd name="connsiteY15" fmla="*/ 1352173 h 1898273"/>
                  <a:gd name="connsiteX16" fmla="*/ 283340 w 1169166"/>
                  <a:gd name="connsiteY16" fmla="*/ 1300183 h 1898273"/>
                  <a:gd name="connsiteX17" fmla="*/ 271830 w 1169166"/>
                  <a:gd name="connsiteY17" fmla="*/ 1207711 h 1898273"/>
                  <a:gd name="connsiteX18" fmla="*/ 255955 w 1169166"/>
                  <a:gd name="connsiteY18" fmla="*/ 1128336 h 1898273"/>
                  <a:gd name="connsiteX19" fmla="*/ 205155 w 1169166"/>
                  <a:gd name="connsiteY19" fmla="*/ 1037848 h 1898273"/>
                  <a:gd name="connsiteX20" fmla="*/ 130543 w 1169166"/>
                  <a:gd name="connsiteY20" fmla="*/ 955298 h 1898273"/>
                  <a:gd name="connsiteX21" fmla="*/ 55137 w 1169166"/>
                  <a:gd name="connsiteY21" fmla="*/ 845364 h 1898273"/>
                  <a:gd name="connsiteX22" fmla="*/ 13861 w 1169166"/>
                  <a:gd name="connsiteY22" fmla="*/ 735827 h 1898273"/>
                  <a:gd name="connsiteX23" fmla="*/ 368 w 1169166"/>
                  <a:gd name="connsiteY23" fmla="*/ 601286 h 1898273"/>
                  <a:gd name="connsiteX24" fmla="*/ 11480 w 1169166"/>
                  <a:gd name="connsiteY24" fmla="*/ 475873 h 1898273"/>
                  <a:gd name="connsiteX25" fmla="*/ 81330 w 1169166"/>
                  <a:gd name="connsiteY25" fmla="*/ 285373 h 1898273"/>
                  <a:gd name="connsiteX26" fmla="*/ 265480 w 1169166"/>
                  <a:gd name="connsiteY26" fmla="*/ 93285 h 1898273"/>
                  <a:gd name="connsiteX27" fmla="*/ 519480 w 1169166"/>
                  <a:gd name="connsiteY27" fmla="*/ 3990 h 1898273"/>
                  <a:gd name="connsiteX28" fmla="*/ 705218 w 1169166"/>
                  <a:gd name="connsiteY28" fmla="*/ 10736 h 1898273"/>
                  <a:gd name="connsiteX29" fmla="*/ 943343 w 1169166"/>
                  <a:gd name="connsiteY29" fmla="*/ 121861 h 1898273"/>
                  <a:gd name="connsiteX30" fmla="*/ 1100505 w 1169166"/>
                  <a:gd name="connsiteY30" fmla="*/ 310773 h 1898273"/>
                  <a:gd name="connsiteX31" fmla="*/ 1162418 w 1169166"/>
                  <a:gd name="connsiteY31" fmla="*/ 513973 h 1898273"/>
                  <a:gd name="connsiteX32" fmla="*/ 1165196 w 1169166"/>
                  <a:gd name="connsiteY32" fmla="*/ 683836 h 1898273"/>
                  <a:gd name="connsiteX33" fmla="*/ 1085027 w 1169166"/>
                  <a:gd name="connsiteY33" fmla="*/ 889020 h 1898273"/>
                  <a:gd name="connsiteX34" fmla="*/ 950487 w 1169166"/>
                  <a:gd name="connsiteY34" fmla="*/ 1054914 h 1898273"/>
                  <a:gd name="connsiteX35" fmla="*/ 914768 w 1169166"/>
                  <a:gd name="connsiteY35" fmla="*/ 1118811 h 1898273"/>
                  <a:gd name="connsiteX36" fmla="*/ 900480 w 1169166"/>
                  <a:gd name="connsiteY36" fmla="*/ 1177152 h 1898273"/>
                  <a:gd name="connsiteX37" fmla="*/ 898100 w 1169166"/>
                  <a:gd name="connsiteY37" fmla="*/ 1258908 h 1898273"/>
                  <a:gd name="connsiteX38" fmla="*/ 858014 w 1169166"/>
                  <a:gd name="connsiteY38" fmla="*/ 1301373 h 1898273"/>
                  <a:gd name="connsiteX39" fmla="*/ 641718 w 1169166"/>
                  <a:gd name="connsiteY39" fmla="*/ 1301373 h 1898273"/>
                  <a:gd name="connsiteX40" fmla="*/ 590918 w 1169166"/>
                  <a:gd name="connsiteY40" fmla="*/ 1279148 h 1898273"/>
                  <a:gd name="connsiteX41" fmla="*/ 590918 w 1169166"/>
                  <a:gd name="connsiteY41" fmla="*/ 1212473 h 1898273"/>
                  <a:gd name="connsiteX0" fmla="*/ 584568 w 1170467"/>
                  <a:gd name="connsiteY0" fmla="*/ 1898273 h 1898273"/>
                  <a:gd name="connsiteX1" fmla="*/ 581393 w 1170467"/>
                  <a:gd name="connsiteY1" fmla="*/ 1768098 h 1898273"/>
                  <a:gd name="connsiteX2" fmla="*/ 513130 w 1170467"/>
                  <a:gd name="connsiteY2" fmla="*/ 1726030 h 1898273"/>
                  <a:gd name="connsiteX3" fmla="*/ 470268 w 1170467"/>
                  <a:gd name="connsiteY3" fmla="*/ 1680389 h 1898273"/>
                  <a:gd name="connsiteX4" fmla="*/ 505193 w 1170467"/>
                  <a:gd name="connsiteY4" fmla="*/ 1644273 h 1898273"/>
                  <a:gd name="connsiteX5" fmla="*/ 717918 w 1170467"/>
                  <a:gd name="connsiteY5" fmla="*/ 1644273 h 1898273"/>
                  <a:gd name="connsiteX6" fmla="*/ 748874 w 1170467"/>
                  <a:gd name="connsiteY6" fmla="*/ 1603792 h 1898273"/>
                  <a:gd name="connsiteX7" fmla="*/ 716330 w 1170467"/>
                  <a:gd name="connsiteY7" fmla="*/ 1561327 h 1898273"/>
                  <a:gd name="connsiteX8" fmla="*/ 398830 w 1170467"/>
                  <a:gd name="connsiteY8" fmla="*/ 1560136 h 1898273"/>
                  <a:gd name="connsiteX9" fmla="*/ 360730 w 1170467"/>
                  <a:gd name="connsiteY9" fmla="*/ 1522036 h 1898273"/>
                  <a:gd name="connsiteX10" fmla="*/ 387717 w 1170467"/>
                  <a:gd name="connsiteY10" fmla="*/ 1476793 h 1898273"/>
                  <a:gd name="connsiteX11" fmla="*/ 797293 w 1170467"/>
                  <a:gd name="connsiteY11" fmla="*/ 1474411 h 1898273"/>
                  <a:gd name="connsiteX12" fmla="*/ 828249 w 1170467"/>
                  <a:gd name="connsiteY12" fmla="*/ 1425595 h 1898273"/>
                  <a:gd name="connsiteX13" fmla="*/ 795705 w 1170467"/>
                  <a:gd name="connsiteY13" fmla="*/ 1383923 h 1898273"/>
                  <a:gd name="connsiteX14" fmla="*/ 386130 w 1170467"/>
                  <a:gd name="connsiteY14" fmla="*/ 1383923 h 1898273"/>
                  <a:gd name="connsiteX15" fmla="*/ 322630 w 1170467"/>
                  <a:gd name="connsiteY15" fmla="*/ 1352173 h 1898273"/>
                  <a:gd name="connsiteX16" fmla="*/ 283340 w 1170467"/>
                  <a:gd name="connsiteY16" fmla="*/ 1300183 h 1898273"/>
                  <a:gd name="connsiteX17" fmla="*/ 271830 w 1170467"/>
                  <a:gd name="connsiteY17" fmla="*/ 1207711 h 1898273"/>
                  <a:gd name="connsiteX18" fmla="*/ 255955 w 1170467"/>
                  <a:gd name="connsiteY18" fmla="*/ 1128336 h 1898273"/>
                  <a:gd name="connsiteX19" fmla="*/ 205155 w 1170467"/>
                  <a:gd name="connsiteY19" fmla="*/ 1037848 h 1898273"/>
                  <a:gd name="connsiteX20" fmla="*/ 130543 w 1170467"/>
                  <a:gd name="connsiteY20" fmla="*/ 955298 h 1898273"/>
                  <a:gd name="connsiteX21" fmla="*/ 55137 w 1170467"/>
                  <a:gd name="connsiteY21" fmla="*/ 845364 h 1898273"/>
                  <a:gd name="connsiteX22" fmla="*/ 13861 w 1170467"/>
                  <a:gd name="connsiteY22" fmla="*/ 735827 h 1898273"/>
                  <a:gd name="connsiteX23" fmla="*/ 368 w 1170467"/>
                  <a:gd name="connsiteY23" fmla="*/ 601286 h 1898273"/>
                  <a:gd name="connsiteX24" fmla="*/ 11480 w 1170467"/>
                  <a:gd name="connsiteY24" fmla="*/ 475873 h 1898273"/>
                  <a:gd name="connsiteX25" fmla="*/ 81330 w 1170467"/>
                  <a:gd name="connsiteY25" fmla="*/ 285373 h 1898273"/>
                  <a:gd name="connsiteX26" fmla="*/ 265480 w 1170467"/>
                  <a:gd name="connsiteY26" fmla="*/ 93285 h 1898273"/>
                  <a:gd name="connsiteX27" fmla="*/ 519480 w 1170467"/>
                  <a:gd name="connsiteY27" fmla="*/ 3990 h 1898273"/>
                  <a:gd name="connsiteX28" fmla="*/ 705218 w 1170467"/>
                  <a:gd name="connsiteY28" fmla="*/ 10736 h 1898273"/>
                  <a:gd name="connsiteX29" fmla="*/ 943343 w 1170467"/>
                  <a:gd name="connsiteY29" fmla="*/ 121861 h 1898273"/>
                  <a:gd name="connsiteX30" fmla="*/ 1100505 w 1170467"/>
                  <a:gd name="connsiteY30" fmla="*/ 310773 h 1898273"/>
                  <a:gd name="connsiteX31" fmla="*/ 1164799 w 1170467"/>
                  <a:gd name="connsiteY31" fmla="*/ 512783 h 1898273"/>
                  <a:gd name="connsiteX32" fmla="*/ 1165196 w 1170467"/>
                  <a:gd name="connsiteY32" fmla="*/ 683836 h 1898273"/>
                  <a:gd name="connsiteX33" fmla="*/ 1085027 w 1170467"/>
                  <a:gd name="connsiteY33" fmla="*/ 889020 h 1898273"/>
                  <a:gd name="connsiteX34" fmla="*/ 950487 w 1170467"/>
                  <a:gd name="connsiteY34" fmla="*/ 1054914 h 1898273"/>
                  <a:gd name="connsiteX35" fmla="*/ 914768 w 1170467"/>
                  <a:gd name="connsiteY35" fmla="*/ 1118811 h 1898273"/>
                  <a:gd name="connsiteX36" fmla="*/ 900480 w 1170467"/>
                  <a:gd name="connsiteY36" fmla="*/ 1177152 h 1898273"/>
                  <a:gd name="connsiteX37" fmla="*/ 898100 w 1170467"/>
                  <a:gd name="connsiteY37" fmla="*/ 1258908 h 1898273"/>
                  <a:gd name="connsiteX38" fmla="*/ 858014 w 1170467"/>
                  <a:gd name="connsiteY38" fmla="*/ 1301373 h 1898273"/>
                  <a:gd name="connsiteX39" fmla="*/ 641718 w 1170467"/>
                  <a:gd name="connsiteY39" fmla="*/ 1301373 h 1898273"/>
                  <a:gd name="connsiteX40" fmla="*/ 590918 w 1170467"/>
                  <a:gd name="connsiteY40" fmla="*/ 1279148 h 1898273"/>
                  <a:gd name="connsiteX41" fmla="*/ 590918 w 1170467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88142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170892" h="1898273">
                    <a:moveTo>
                      <a:pt x="584993" y="1898273"/>
                    </a:moveTo>
                    <a:cubicBezTo>
                      <a:pt x="583935" y="1854881"/>
                      <a:pt x="582876" y="1811490"/>
                      <a:pt x="581818" y="1768098"/>
                    </a:cubicBezTo>
                    <a:cubicBezTo>
                      <a:pt x="573352" y="1746931"/>
                      <a:pt x="562503" y="1729338"/>
                      <a:pt x="513555" y="1726030"/>
                    </a:cubicBezTo>
                    <a:cubicBezTo>
                      <a:pt x="487759" y="1721135"/>
                      <a:pt x="471487" y="1707906"/>
                      <a:pt x="470693" y="1680389"/>
                    </a:cubicBezTo>
                    <a:cubicBezTo>
                      <a:pt x="474793" y="1662398"/>
                      <a:pt x="478895" y="1650358"/>
                      <a:pt x="505618" y="1644273"/>
                    </a:cubicBezTo>
                    <a:lnTo>
                      <a:pt x="718343" y="1644273"/>
                    </a:lnTo>
                    <a:cubicBezTo>
                      <a:pt x="736202" y="1631970"/>
                      <a:pt x="744536" y="1626810"/>
                      <a:pt x="749299" y="1603792"/>
                    </a:cubicBezTo>
                    <a:cubicBezTo>
                      <a:pt x="745198" y="1586858"/>
                      <a:pt x="741097" y="1572308"/>
                      <a:pt x="716755" y="1561327"/>
                    </a:cubicBezTo>
                    <a:lnTo>
                      <a:pt x="399255" y="1560136"/>
                    </a:lnTo>
                    <a:cubicBezTo>
                      <a:pt x="375839" y="1555770"/>
                      <a:pt x="367902" y="1546642"/>
                      <a:pt x="361155" y="1522036"/>
                    </a:cubicBezTo>
                    <a:cubicBezTo>
                      <a:pt x="362610" y="1506161"/>
                      <a:pt x="365255" y="1491478"/>
                      <a:pt x="394095" y="1476793"/>
                    </a:cubicBezTo>
                    <a:lnTo>
                      <a:pt x="797718" y="1474411"/>
                    </a:lnTo>
                    <a:cubicBezTo>
                      <a:pt x="819546" y="1463299"/>
                      <a:pt x="827088" y="1449805"/>
                      <a:pt x="828674" y="1425595"/>
                    </a:cubicBezTo>
                    <a:cubicBezTo>
                      <a:pt x="824177" y="1402972"/>
                      <a:pt x="825632" y="1399402"/>
                      <a:pt x="796130" y="1383923"/>
                    </a:cubicBezTo>
                    <a:lnTo>
                      <a:pt x="386555" y="1383923"/>
                    </a:lnTo>
                    <a:cubicBezTo>
                      <a:pt x="360625" y="1374530"/>
                      <a:pt x="343031" y="1368709"/>
                      <a:pt x="323055" y="1352173"/>
                    </a:cubicBezTo>
                    <a:cubicBezTo>
                      <a:pt x="314721" y="1341193"/>
                      <a:pt x="295670" y="1327832"/>
                      <a:pt x="283765" y="1300183"/>
                    </a:cubicBezTo>
                    <a:cubicBezTo>
                      <a:pt x="275166" y="1267772"/>
                      <a:pt x="274901" y="1238932"/>
                      <a:pt x="272255" y="1207711"/>
                    </a:cubicBezTo>
                    <a:lnTo>
                      <a:pt x="256380" y="1128336"/>
                    </a:lnTo>
                    <a:cubicBezTo>
                      <a:pt x="240241" y="1093410"/>
                      <a:pt x="227673" y="1070392"/>
                      <a:pt x="205580" y="1037848"/>
                    </a:cubicBezTo>
                    <a:cubicBezTo>
                      <a:pt x="184281" y="1006760"/>
                      <a:pt x="162982" y="981625"/>
                      <a:pt x="130968" y="955298"/>
                    </a:cubicBezTo>
                    <a:cubicBezTo>
                      <a:pt x="101071" y="924606"/>
                      <a:pt x="77125" y="886771"/>
                      <a:pt x="55562" y="845364"/>
                    </a:cubicBezTo>
                    <a:cubicBezTo>
                      <a:pt x="23150" y="783054"/>
                      <a:pt x="26457" y="770752"/>
                      <a:pt x="14286" y="735827"/>
                    </a:cubicBezTo>
                    <a:cubicBezTo>
                      <a:pt x="6217" y="686615"/>
                      <a:pt x="1322" y="648911"/>
                      <a:pt x="793" y="601286"/>
                    </a:cubicBezTo>
                    <a:cubicBezTo>
                      <a:pt x="-265" y="557894"/>
                      <a:pt x="-2118" y="514502"/>
                      <a:pt x="9524" y="475873"/>
                    </a:cubicBezTo>
                    <a:cubicBezTo>
                      <a:pt x="20107" y="409198"/>
                      <a:pt x="44184" y="347286"/>
                      <a:pt x="81755" y="285373"/>
                    </a:cubicBezTo>
                    <a:cubicBezTo>
                      <a:pt x="130438" y="213406"/>
                      <a:pt x="185472" y="143027"/>
                      <a:pt x="265905" y="93285"/>
                    </a:cubicBezTo>
                    <a:cubicBezTo>
                      <a:pt x="333638" y="48306"/>
                      <a:pt x="420819" y="15632"/>
                      <a:pt x="519905" y="3990"/>
                    </a:cubicBezTo>
                    <a:cubicBezTo>
                      <a:pt x="584200" y="-2095"/>
                      <a:pt x="644921" y="-2228"/>
                      <a:pt x="705643" y="10736"/>
                    </a:cubicBezTo>
                    <a:cubicBezTo>
                      <a:pt x="805259" y="37062"/>
                      <a:pt x="872727" y="72912"/>
                      <a:pt x="943768" y="121861"/>
                    </a:cubicBezTo>
                    <a:cubicBezTo>
                      <a:pt x="1009252" y="178879"/>
                      <a:pt x="1058067" y="229942"/>
                      <a:pt x="1100930" y="310773"/>
                    </a:cubicBezTo>
                    <a:cubicBezTo>
                      <a:pt x="1137046" y="378506"/>
                      <a:pt x="1160063" y="439096"/>
                      <a:pt x="1165224" y="512783"/>
                    </a:cubicBezTo>
                    <a:cubicBezTo>
                      <a:pt x="1174881" y="568213"/>
                      <a:pt x="1170250" y="629597"/>
                      <a:pt x="1165621" y="683836"/>
                    </a:cubicBezTo>
                    <a:cubicBezTo>
                      <a:pt x="1151202" y="755009"/>
                      <a:pt x="1129637" y="822609"/>
                      <a:pt x="1085452" y="889020"/>
                    </a:cubicBezTo>
                    <a:cubicBezTo>
                      <a:pt x="1047749" y="946699"/>
                      <a:pt x="994569" y="992472"/>
                      <a:pt x="950912" y="1054914"/>
                    </a:cubicBezTo>
                    <a:cubicBezTo>
                      <a:pt x="937021" y="1078197"/>
                      <a:pt x="923130" y="1091956"/>
                      <a:pt x="915193" y="1118811"/>
                    </a:cubicBezTo>
                    <a:cubicBezTo>
                      <a:pt x="906065" y="1147386"/>
                      <a:pt x="904080" y="1158102"/>
                      <a:pt x="900905" y="1177152"/>
                    </a:cubicBezTo>
                    <a:cubicBezTo>
                      <a:pt x="898920" y="1217501"/>
                      <a:pt x="899319" y="1230465"/>
                      <a:pt x="898525" y="1258908"/>
                    </a:cubicBezTo>
                    <a:cubicBezTo>
                      <a:pt x="898260" y="1276635"/>
                      <a:pt x="886089" y="1291981"/>
                      <a:pt x="858439" y="1301373"/>
                    </a:cubicBezTo>
                    <a:lnTo>
                      <a:pt x="642143" y="1301373"/>
                    </a:lnTo>
                    <a:cubicBezTo>
                      <a:pt x="604968" y="1298728"/>
                      <a:pt x="601133" y="1297271"/>
                      <a:pt x="591343" y="1279148"/>
                    </a:cubicBezTo>
                    <a:lnTo>
                      <a:pt x="591343" y="1212473"/>
                    </a:lnTo>
                  </a:path>
                </a:pathLst>
              </a:custGeom>
              <a:noFill/>
              <a:ln w="25400" algn="ctr">
                <a:solidFill>
                  <a:schemeClr val="accent1"/>
                </a:solidFill>
                <a:miter lim="800000"/>
                <a:headEnd type="none" w="sm" len="sm"/>
                <a:tailEnd type="oval" w="sm" len="sm"/>
              </a:ln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825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grpSp>
            <p:nvGrpSpPr>
              <p:cNvPr id="40" name="Group 144">
                <a:extLst>
                  <a:ext uri="{FF2B5EF4-FFF2-40B4-BE49-F238E27FC236}">
                    <a16:creationId xmlns:a16="http://schemas.microsoft.com/office/drawing/2014/main" id="{1EE1907D-CF5B-78D8-4378-D447134E01F7}"/>
                  </a:ext>
                </a:extLst>
              </p:cNvPr>
              <p:cNvGrpSpPr/>
              <p:nvPr/>
            </p:nvGrpSpPr>
            <p:grpSpPr>
              <a:xfrm>
                <a:off x="6090378" y="1752529"/>
                <a:ext cx="643326" cy="643326"/>
                <a:chOff x="6122988" y="3068638"/>
                <a:chExt cx="723900" cy="730250"/>
              </a:xfrm>
              <a:solidFill>
                <a:schemeClr val="accent1"/>
              </a:solidFill>
            </p:grpSpPr>
            <p:sp>
              <p:nvSpPr>
                <p:cNvPr id="44" name="Freeform 17">
                  <a:extLst>
                    <a:ext uri="{FF2B5EF4-FFF2-40B4-BE49-F238E27FC236}">
                      <a16:creationId xmlns:a16="http://schemas.microsoft.com/office/drawing/2014/main" id="{4372F4BE-1EDD-32E0-E518-43734A23EC1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22988" y="3068638"/>
                  <a:ext cx="723900" cy="730250"/>
                </a:xfrm>
                <a:custGeom>
                  <a:avLst/>
                  <a:gdLst>
                    <a:gd name="T0" fmla="*/ 377 w 755"/>
                    <a:gd name="T1" fmla="*/ 30 h 755"/>
                    <a:gd name="T2" fmla="*/ 377 w 755"/>
                    <a:gd name="T3" fmla="*/ 30 h 755"/>
                    <a:gd name="T4" fmla="*/ 725 w 755"/>
                    <a:gd name="T5" fmla="*/ 378 h 755"/>
                    <a:gd name="T6" fmla="*/ 377 w 755"/>
                    <a:gd name="T7" fmla="*/ 726 h 755"/>
                    <a:gd name="T8" fmla="*/ 29 w 755"/>
                    <a:gd name="T9" fmla="*/ 378 h 755"/>
                    <a:gd name="T10" fmla="*/ 377 w 755"/>
                    <a:gd name="T11" fmla="*/ 30 h 755"/>
                    <a:gd name="T12" fmla="*/ 377 w 755"/>
                    <a:gd name="T13" fmla="*/ 0 h 755"/>
                    <a:gd name="T14" fmla="*/ 377 w 755"/>
                    <a:gd name="T15" fmla="*/ 0 h 755"/>
                    <a:gd name="T16" fmla="*/ 0 w 755"/>
                    <a:gd name="T17" fmla="*/ 378 h 755"/>
                    <a:gd name="T18" fmla="*/ 377 w 755"/>
                    <a:gd name="T19" fmla="*/ 755 h 755"/>
                    <a:gd name="T20" fmla="*/ 755 w 755"/>
                    <a:gd name="T21" fmla="*/ 378 h 755"/>
                    <a:gd name="T22" fmla="*/ 377 w 755"/>
                    <a:gd name="T23" fmla="*/ 0 h 7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55" h="755">
                      <a:moveTo>
                        <a:pt x="377" y="30"/>
                      </a:moveTo>
                      <a:lnTo>
                        <a:pt x="377" y="30"/>
                      </a:lnTo>
                      <a:cubicBezTo>
                        <a:pt x="569" y="30"/>
                        <a:pt x="725" y="186"/>
                        <a:pt x="725" y="378"/>
                      </a:cubicBezTo>
                      <a:cubicBezTo>
                        <a:pt x="725" y="570"/>
                        <a:pt x="569" y="726"/>
                        <a:pt x="377" y="726"/>
                      </a:cubicBezTo>
                      <a:cubicBezTo>
                        <a:pt x="185" y="726"/>
                        <a:pt x="29" y="570"/>
                        <a:pt x="29" y="378"/>
                      </a:cubicBezTo>
                      <a:cubicBezTo>
                        <a:pt x="29" y="186"/>
                        <a:pt x="185" y="30"/>
                        <a:pt x="377" y="30"/>
                      </a:cubicBezTo>
                      <a:close/>
                      <a:moveTo>
                        <a:pt x="377" y="0"/>
                      </a:moveTo>
                      <a:lnTo>
                        <a:pt x="377" y="0"/>
                      </a:lnTo>
                      <a:cubicBezTo>
                        <a:pt x="169" y="0"/>
                        <a:pt x="0" y="169"/>
                        <a:pt x="0" y="378"/>
                      </a:cubicBezTo>
                      <a:cubicBezTo>
                        <a:pt x="0" y="586"/>
                        <a:pt x="169" y="755"/>
                        <a:pt x="377" y="755"/>
                      </a:cubicBezTo>
                      <a:cubicBezTo>
                        <a:pt x="586" y="755"/>
                        <a:pt x="755" y="586"/>
                        <a:pt x="755" y="378"/>
                      </a:cubicBezTo>
                      <a:cubicBezTo>
                        <a:pt x="755" y="169"/>
                        <a:pt x="586" y="0"/>
                        <a:pt x="37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sz="1350">
                    <a:solidFill>
                      <a:srgbClr val="585858"/>
                    </a:solidFill>
                  </a:endParaRPr>
                </a:p>
              </p:txBody>
            </p:sp>
            <p:sp>
              <p:nvSpPr>
                <p:cNvPr id="49" name="Freeform 18">
                  <a:extLst>
                    <a:ext uri="{FF2B5EF4-FFF2-40B4-BE49-F238E27FC236}">
                      <a16:creationId xmlns:a16="http://schemas.microsoft.com/office/drawing/2014/main" id="{F8AE8A41-AC4C-6EC3-31C2-2126957C790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69038" y="3173413"/>
                  <a:ext cx="442913" cy="522288"/>
                </a:xfrm>
                <a:custGeom>
                  <a:avLst/>
                  <a:gdLst>
                    <a:gd name="T0" fmla="*/ 360 w 462"/>
                    <a:gd name="T1" fmla="*/ 65 h 539"/>
                    <a:gd name="T2" fmla="*/ 107 w 462"/>
                    <a:gd name="T3" fmla="*/ 65 h 539"/>
                    <a:gd name="T4" fmla="*/ 26 w 462"/>
                    <a:gd name="T5" fmla="*/ 299 h 539"/>
                    <a:gd name="T6" fmla="*/ 231 w 462"/>
                    <a:gd name="T7" fmla="*/ 539 h 539"/>
                    <a:gd name="T8" fmla="*/ 436 w 462"/>
                    <a:gd name="T9" fmla="*/ 299 h 539"/>
                    <a:gd name="T10" fmla="*/ 55 w 462"/>
                    <a:gd name="T11" fmla="*/ 369 h 539"/>
                    <a:gd name="T12" fmla="*/ 129 w 462"/>
                    <a:gd name="T13" fmla="*/ 330 h 539"/>
                    <a:gd name="T14" fmla="*/ 83 w 462"/>
                    <a:gd name="T15" fmla="*/ 337 h 539"/>
                    <a:gd name="T16" fmla="*/ 92 w 462"/>
                    <a:gd name="T17" fmla="*/ 245 h 539"/>
                    <a:gd name="T18" fmla="*/ 136 w 462"/>
                    <a:gd name="T19" fmla="*/ 277 h 539"/>
                    <a:gd name="T20" fmla="*/ 117 w 462"/>
                    <a:gd name="T21" fmla="*/ 192 h 539"/>
                    <a:gd name="T22" fmla="*/ 91 w 462"/>
                    <a:gd name="T23" fmla="*/ 183 h 539"/>
                    <a:gd name="T24" fmla="*/ 56 w 462"/>
                    <a:gd name="T25" fmla="*/ 135 h 539"/>
                    <a:gd name="T26" fmla="*/ 85 w 462"/>
                    <a:gd name="T27" fmla="*/ 209 h 539"/>
                    <a:gd name="T28" fmla="*/ 27 w 462"/>
                    <a:gd name="T29" fmla="*/ 205 h 539"/>
                    <a:gd name="T30" fmla="*/ 175 w 462"/>
                    <a:gd name="T31" fmla="*/ 133 h 539"/>
                    <a:gd name="T32" fmla="*/ 217 w 462"/>
                    <a:gd name="T33" fmla="*/ 28 h 539"/>
                    <a:gd name="T34" fmla="*/ 190 w 462"/>
                    <a:gd name="T35" fmla="*/ 47 h 539"/>
                    <a:gd name="T36" fmla="*/ 195 w 462"/>
                    <a:gd name="T37" fmla="*/ 90 h 539"/>
                    <a:gd name="T38" fmla="*/ 212 w 462"/>
                    <a:gd name="T39" fmla="*/ 128 h 539"/>
                    <a:gd name="T40" fmla="*/ 152 w 462"/>
                    <a:gd name="T41" fmla="*/ 152 h 539"/>
                    <a:gd name="T42" fmla="*/ 156 w 462"/>
                    <a:gd name="T43" fmla="*/ 180 h 539"/>
                    <a:gd name="T44" fmla="*/ 217 w 462"/>
                    <a:gd name="T45" fmla="*/ 297 h 539"/>
                    <a:gd name="T46" fmla="*/ 167 w 462"/>
                    <a:gd name="T47" fmla="*/ 222 h 539"/>
                    <a:gd name="T48" fmla="*/ 181 w 462"/>
                    <a:gd name="T49" fmla="*/ 284 h 539"/>
                    <a:gd name="T50" fmla="*/ 151 w 462"/>
                    <a:gd name="T51" fmla="*/ 363 h 539"/>
                    <a:gd name="T52" fmla="*/ 198 w 462"/>
                    <a:gd name="T53" fmla="*/ 330 h 539"/>
                    <a:gd name="T54" fmla="*/ 175 w 462"/>
                    <a:gd name="T55" fmla="*/ 492 h 539"/>
                    <a:gd name="T56" fmla="*/ 206 w 462"/>
                    <a:gd name="T57" fmla="*/ 460 h 539"/>
                    <a:gd name="T58" fmla="*/ 154 w 462"/>
                    <a:gd name="T59" fmla="*/ 464 h 539"/>
                    <a:gd name="T60" fmla="*/ 168 w 462"/>
                    <a:gd name="T61" fmla="*/ 418 h 539"/>
                    <a:gd name="T62" fmla="*/ 175 w 462"/>
                    <a:gd name="T63" fmla="*/ 390 h 539"/>
                    <a:gd name="T64" fmla="*/ 116 w 462"/>
                    <a:gd name="T65" fmla="*/ 369 h 539"/>
                    <a:gd name="T66" fmla="*/ 122 w 462"/>
                    <a:gd name="T67" fmla="*/ 438 h 539"/>
                    <a:gd name="T68" fmla="*/ 340 w 462"/>
                    <a:gd name="T69" fmla="*/ 438 h 539"/>
                    <a:gd name="T70" fmla="*/ 304 w 462"/>
                    <a:gd name="T71" fmla="*/ 410 h 539"/>
                    <a:gd name="T72" fmla="*/ 245 w 462"/>
                    <a:gd name="T73" fmla="*/ 280 h 539"/>
                    <a:gd name="T74" fmla="*/ 278 w 462"/>
                    <a:gd name="T75" fmla="*/ 301 h 539"/>
                    <a:gd name="T76" fmla="*/ 253 w 462"/>
                    <a:gd name="T77" fmla="*/ 378 h 539"/>
                    <a:gd name="T78" fmla="*/ 288 w 462"/>
                    <a:gd name="T79" fmla="*/ 356 h 539"/>
                    <a:gd name="T80" fmla="*/ 307 w 462"/>
                    <a:gd name="T81" fmla="*/ 337 h 539"/>
                    <a:gd name="T82" fmla="*/ 360 w 462"/>
                    <a:gd name="T83" fmla="*/ 358 h 539"/>
                    <a:gd name="T84" fmla="*/ 338 w 462"/>
                    <a:gd name="T85" fmla="*/ 323 h 539"/>
                    <a:gd name="T86" fmla="*/ 330 w 462"/>
                    <a:gd name="T87" fmla="*/ 280 h 539"/>
                    <a:gd name="T88" fmla="*/ 352 w 462"/>
                    <a:gd name="T89" fmla="*/ 245 h 539"/>
                    <a:gd name="T90" fmla="*/ 245 w 462"/>
                    <a:gd name="T91" fmla="*/ 239 h 539"/>
                    <a:gd name="T92" fmla="*/ 357 w 462"/>
                    <a:gd name="T93" fmla="*/ 203 h 539"/>
                    <a:gd name="T94" fmla="*/ 365 w 462"/>
                    <a:gd name="T95" fmla="*/ 156 h 539"/>
                    <a:gd name="T96" fmla="*/ 316 w 462"/>
                    <a:gd name="T97" fmla="*/ 219 h 539"/>
                    <a:gd name="T98" fmla="*/ 292 w 462"/>
                    <a:gd name="T99" fmla="*/ 194 h 539"/>
                    <a:gd name="T100" fmla="*/ 324 w 462"/>
                    <a:gd name="T101" fmla="*/ 169 h 539"/>
                    <a:gd name="T102" fmla="*/ 300 w 462"/>
                    <a:gd name="T103" fmla="*/ 144 h 539"/>
                    <a:gd name="T104" fmla="*/ 245 w 462"/>
                    <a:gd name="T105" fmla="*/ 174 h 539"/>
                    <a:gd name="T106" fmla="*/ 309 w 462"/>
                    <a:gd name="T107" fmla="*/ 83 h 539"/>
                    <a:gd name="T108" fmla="*/ 360 w 462"/>
                    <a:gd name="T109" fmla="*/ 92 h 539"/>
                    <a:gd name="T110" fmla="*/ 412 w 462"/>
                    <a:gd name="T111" fmla="*/ 248 h 539"/>
                    <a:gd name="T112" fmla="*/ 412 w 462"/>
                    <a:gd name="T113" fmla="*/ 331 h 5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462" h="539">
                      <a:moveTo>
                        <a:pt x="462" y="205"/>
                      </a:moveTo>
                      <a:lnTo>
                        <a:pt x="462" y="205"/>
                      </a:lnTo>
                      <a:cubicBezTo>
                        <a:pt x="462" y="128"/>
                        <a:pt x="416" y="65"/>
                        <a:pt x="360" y="65"/>
                      </a:cubicBezTo>
                      <a:cubicBezTo>
                        <a:pt x="358" y="65"/>
                        <a:pt x="356" y="65"/>
                        <a:pt x="354" y="65"/>
                      </a:cubicBezTo>
                      <a:cubicBezTo>
                        <a:pt x="339" y="27"/>
                        <a:pt x="287" y="0"/>
                        <a:pt x="231" y="0"/>
                      </a:cubicBezTo>
                      <a:cubicBezTo>
                        <a:pt x="174" y="0"/>
                        <a:pt x="123" y="27"/>
                        <a:pt x="107" y="65"/>
                      </a:cubicBezTo>
                      <a:cubicBezTo>
                        <a:pt x="105" y="65"/>
                        <a:pt x="104" y="65"/>
                        <a:pt x="102" y="65"/>
                      </a:cubicBezTo>
                      <a:cubicBezTo>
                        <a:pt x="45" y="65"/>
                        <a:pt x="0" y="128"/>
                        <a:pt x="0" y="205"/>
                      </a:cubicBezTo>
                      <a:cubicBezTo>
                        <a:pt x="0" y="240"/>
                        <a:pt x="9" y="273"/>
                        <a:pt x="26" y="299"/>
                      </a:cubicBezTo>
                      <a:cubicBezTo>
                        <a:pt x="23" y="309"/>
                        <a:pt x="22" y="320"/>
                        <a:pt x="22" y="331"/>
                      </a:cubicBezTo>
                      <a:cubicBezTo>
                        <a:pt x="22" y="399"/>
                        <a:pt x="68" y="458"/>
                        <a:pt x="125" y="467"/>
                      </a:cubicBezTo>
                      <a:cubicBezTo>
                        <a:pt x="138" y="508"/>
                        <a:pt x="181" y="539"/>
                        <a:pt x="231" y="539"/>
                      </a:cubicBezTo>
                      <a:cubicBezTo>
                        <a:pt x="280" y="539"/>
                        <a:pt x="323" y="508"/>
                        <a:pt x="336" y="467"/>
                      </a:cubicBezTo>
                      <a:cubicBezTo>
                        <a:pt x="394" y="458"/>
                        <a:pt x="440" y="399"/>
                        <a:pt x="440" y="331"/>
                      </a:cubicBezTo>
                      <a:cubicBezTo>
                        <a:pt x="440" y="320"/>
                        <a:pt x="438" y="309"/>
                        <a:pt x="436" y="299"/>
                      </a:cubicBezTo>
                      <a:cubicBezTo>
                        <a:pt x="453" y="273"/>
                        <a:pt x="462" y="240"/>
                        <a:pt x="462" y="205"/>
                      </a:cubicBezTo>
                      <a:close/>
                      <a:moveTo>
                        <a:pt x="55" y="369"/>
                      </a:moveTo>
                      <a:lnTo>
                        <a:pt x="55" y="369"/>
                      </a:lnTo>
                      <a:cubicBezTo>
                        <a:pt x="58" y="369"/>
                        <a:pt x="60" y="370"/>
                        <a:pt x="62" y="370"/>
                      </a:cubicBezTo>
                      <a:cubicBezTo>
                        <a:pt x="73" y="370"/>
                        <a:pt x="85" y="367"/>
                        <a:pt x="95" y="362"/>
                      </a:cubicBezTo>
                      <a:cubicBezTo>
                        <a:pt x="109" y="355"/>
                        <a:pt x="121" y="344"/>
                        <a:pt x="129" y="330"/>
                      </a:cubicBezTo>
                      <a:cubicBezTo>
                        <a:pt x="133" y="324"/>
                        <a:pt x="131" y="316"/>
                        <a:pt x="125" y="312"/>
                      </a:cubicBezTo>
                      <a:cubicBezTo>
                        <a:pt x="118" y="308"/>
                        <a:pt x="110" y="310"/>
                        <a:pt x="106" y="316"/>
                      </a:cubicBezTo>
                      <a:cubicBezTo>
                        <a:pt x="100" y="325"/>
                        <a:pt x="92" y="333"/>
                        <a:pt x="83" y="337"/>
                      </a:cubicBezTo>
                      <a:cubicBezTo>
                        <a:pt x="72" y="343"/>
                        <a:pt x="60" y="344"/>
                        <a:pt x="50" y="340"/>
                      </a:cubicBezTo>
                      <a:cubicBezTo>
                        <a:pt x="49" y="337"/>
                        <a:pt x="49" y="334"/>
                        <a:pt x="49" y="331"/>
                      </a:cubicBezTo>
                      <a:cubicBezTo>
                        <a:pt x="49" y="294"/>
                        <a:pt x="66" y="262"/>
                        <a:pt x="92" y="245"/>
                      </a:cubicBezTo>
                      <a:cubicBezTo>
                        <a:pt x="98" y="258"/>
                        <a:pt x="106" y="270"/>
                        <a:pt x="117" y="279"/>
                      </a:cubicBezTo>
                      <a:cubicBezTo>
                        <a:pt x="119" y="281"/>
                        <a:pt x="122" y="282"/>
                        <a:pt x="125" y="282"/>
                      </a:cubicBezTo>
                      <a:cubicBezTo>
                        <a:pt x="129" y="282"/>
                        <a:pt x="133" y="280"/>
                        <a:pt x="136" y="277"/>
                      </a:cubicBezTo>
                      <a:cubicBezTo>
                        <a:pt x="141" y="271"/>
                        <a:pt x="140" y="263"/>
                        <a:pt x="134" y="258"/>
                      </a:cubicBezTo>
                      <a:cubicBezTo>
                        <a:pt x="126" y="251"/>
                        <a:pt x="120" y="243"/>
                        <a:pt x="116" y="232"/>
                      </a:cubicBezTo>
                      <a:cubicBezTo>
                        <a:pt x="111" y="219"/>
                        <a:pt x="111" y="204"/>
                        <a:pt x="117" y="192"/>
                      </a:cubicBezTo>
                      <a:cubicBezTo>
                        <a:pt x="120" y="185"/>
                        <a:pt x="116" y="177"/>
                        <a:pt x="109" y="174"/>
                      </a:cubicBezTo>
                      <a:cubicBezTo>
                        <a:pt x="103" y="171"/>
                        <a:pt x="95" y="174"/>
                        <a:pt x="91" y="181"/>
                      </a:cubicBezTo>
                      <a:cubicBezTo>
                        <a:pt x="91" y="181"/>
                        <a:pt x="91" y="182"/>
                        <a:pt x="91" y="183"/>
                      </a:cubicBezTo>
                      <a:cubicBezTo>
                        <a:pt x="83" y="180"/>
                        <a:pt x="77" y="176"/>
                        <a:pt x="73" y="170"/>
                      </a:cubicBezTo>
                      <a:cubicBezTo>
                        <a:pt x="70" y="164"/>
                        <a:pt x="68" y="157"/>
                        <a:pt x="68" y="150"/>
                      </a:cubicBezTo>
                      <a:cubicBezTo>
                        <a:pt x="69" y="142"/>
                        <a:pt x="63" y="136"/>
                        <a:pt x="56" y="135"/>
                      </a:cubicBezTo>
                      <a:cubicBezTo>
                        <a:pt x="48" y="134"/>
                        <a:pt x="42" y="140"/>
                        <a:pt x="41" y="148"/>
                      </a:cubicBezTo>
                      <a:cubicBezTo>
                        <a:pt x="40" y="161"/>
                        <a:pt x="43" y="174"/>
                        <a:pt x="50" y="185"/>
                      </a:cubicBezTo>
                      <a:cubicBezTo>
                        <a:pt x="58" y="197"/>
                        <a:pt x="71" y="206"/>
                        <a:pt x="85" y="209"/>
                      </a:cubicBezTo>
                      <a:cubicBezTo>
                        <a:pt x="85" y="212"/>
                        <a:pt x="85" y="215"/>
                        <a:pt x="85" y="218"/>
                      </a:cubicBezTo>
                      <a:cubicBezTo>
                        <a:pt x="66" y="228"/>
                        <a:pt x="49" y="244"/>
                        <a:pt x="38" y="265"/>
                      </a:cubicBezTo>
                      <a:cubicBezTo>
                        <a:pt x="31" y="247"/>
                        <a:pt x="27" y="227"/>
                        <a:pt x="27" y="205"/>
                      </a:cubicBezTo>
                      <a:cubicBezTo>
                        <a:pt x="27" y="143"/>
                        <a:pt x="61" y="92"/>
                        <a:pt x="102" y="92"/>
                      </a:cubicBezTo>
                      <a:cubicBezTo>
                        <a:pt x="122" y="92"/>
                        <a:pt x="142" y="105"/>
                        <a:pt x="157" y="128"/>
                      </a:cubicBezTo>
                      <a:cubicBezTo>
                        <a:pt x="160" y="135"/>
                        <a:pt x="169" y="137"/>
                        <a:pt x="175" y="133"/>
                      </a:cubicBezTo>
                      <a:cubicBezTo>
                        <a:pt x="182" y="129"/>
                        <a:pt x="184" y="120"/>
                        <a:pt x="180" y="114"/>
                      </a:cubicBezTo>
                      <a:cubicBezTo>
                        <a:pt x="168" y="94"/>
                        <a:pt x="152" y="80"/>
                        <a:pt x="134" y="72"/>
                      </a:cubicBezTo>
                      <a:cubicBezTo>
                        <a:pt x="146" y="49"/>
                        <a:pt x="180" y="32"/>
                        <a:pt x="217" y="28"/>
                      </a:cubicBezTo>
                      <a:lnTo>
                        <a:pt x="217" y="69"/>
                      </a:lnTo>
                      <a:cubicBezTo>
                        <a:pt x="214" y="68"/>
                        <a:pt x="211" y="67"/>
                        <a:pt x="208" y="66"/>
                      </a:cubicBezTo>
                      <a:cubicBezTo>
                        <a:pt x="200" y="62"/>
                        <a:pt x="194" y="55"/>
                        <a:pt x="190" y="47"/>
                      </a:cubicBezTo>
                      <a:cubicBezTo>
                        <a:pt x="187" y="40"/>
                        <a:pt x="179" y="37"/>
                        <a:pt x="172" y="40"/>
                      </a:cubicBezTo>
                      <a:cubicBezTo>
                        <a:pt x="165" y="44"/>
                        <a:pt x="162" y="52"/>
                        <a:pt x="165" y="59"/>
                      </a:cubicBezTo>
                      <a:cubicBezTo>
                        <a:pt x="171" y="72"/>
                        <a:pt x="182" y="83"/>
                        <a:pt x="195" y="90"/>
                      </a:cubicBezTo>
                      <a:cubicBezTo>
                        <a:pt x="202" y="94"/>
                        <a:pt x="210" y="96"/>
                        <a:pt x="217" y="96"/>
                      </a:cubicBezTo>
                      <a:lnTo>
                        <a:pt x="217" y="131"/>
                      </a:lnTo>
                      <a:cubicBezTo>
                        <a:pt x="216" y="130"/>
                        <a:pt x="214" y="128"/>
                        <a:pt x="212" y="128"/>
                      </a:cubicBezTo>
                      <a:cubicBezTo>
                        <a:pt x="206" y="124"/>
                        <a:pt x="197" y="128"/>
                        <a:pt x="194" y="134"/>
                      </a:cubicBezTo>
                      <a:cubicBezTo>
                        <a:pt x="192" y="139"/>
                        <a:pt x="189" y="142"/>
                        <a:pt x="183" y="146"/>
                      </a:cubicBezTo>
                      <a:cubicBezTo>
                        <a:pt x="175" y="151"/>
                        <a:pt x="163" y="153"/>
                        <a:pt x="152" y="152"/>
                      </a:cubicBezTo>
                      <a:cubicBezTo>
                        <a:pt x="145" y="152"/>
                        <a:pt x="138" y="158"/>
                        <a:pt x="138" y="165"/>
                      </a:cubicBezTo>
                      <a:cubicBezTo>
                        <a:pt x="137" y="173"/>
                        <a:pt x="143" y="179"/>
                        <a:pt x="150" y="180"/>
                      </a:cubicBezTo>
                      <a:cubicBezTo>
                        <a:pt x="152" y="180"/>
                        <a:pt x="154" y="180"/>
                        <a:pt x="156" y="180"/>
                      </a:cubicBezTo>
                      <a:cubicBezTo>
                        <a:pt x="171" y="180"/>
                        <a:pt x="185" y="176"/>
                        <a:pt x="197" y="169"/>
                      </a:cubicBezTo>
                      <a:cubicBezTo>
                        <a:pt x="206" y="164"/>
                        <a:pt x="213" y="157"/>
                        <a:pt x="217" y="149"/>
                      </a:cubicBezTo>
                      <a:lnTo>
                        <a:pt x="217" y="297"/>
                      </a:lnTo>
                      <a:cubicBezTo>
                        <a:pt x="215" y="297"/>
                        <a:pt x="212" y="297"/>
                        <a:pt x="210" y="298"/>
                      </a:cubicBezTo>
                      <a:cubicBezTo>
                        <a:pt x="210" y="291"/>
                        <a:pt x="209" y="284"/>
                        <a:pt x="208" y="278"/>
                      </a:cubicBezTo>
                      <a:cubicBezTo>
                        <a:pt x="202" y="256"/>
                        <a:pt x="188" y="237"/>
                        <a:pt x="167" y="222"/>
                      </a:cubicBezTo>
                      <a:cubicBezTo>
                        <a:pt x="161" y="218"/>
                        <a:pt x="153" y="219"/>
                        <a:pt x="148" y="225"/>
                      </a:cubicBezTo>
                      <a:cubicBezTo>
                        <a:pt x="144" y="231"/>
                        <a:pt x="146" y="240"/>
                        <a:pt x="152" y="244"/>
                      </a:cubicBezTo>
                      <a:cubicBezTo>
                        <a:pt x="167" y="255"/>
                        <a:pt x="178" y="269"/>
                        <a:pt x="181" y="284"/>
                      </a:cubicBezTo>
                      <a:cubicBezTo>
                        <a:pt x="184" y="293"/>
                        <a:pt x="183" y="302"/>
                        <a:pt x="179" y="309"/>
                      </a:cubicBezTo>
                      <a:cubicBezTo>
                        <a:pt x="165" y="318"/>
                        <a:pt x="153" y="331"/>
                        <a:pt x="145" y="345"/>
                      </a:cubicBezTo>
                      <a:cubicBezTo>
                        <a:pt x="142" y="352"/>
                        <a:pt x="145" y="360"/>
                        <a:pt x="151" y="363"/>
                      </a:cubicBezTo>
                      <a:cubicBezTo>
                        <a:pt x="153" y="365"/>
                        <a:pt x="155" y="365"/>
                        <a:pt x="158" y="365"/>
                      </a:cubicBezTo>
                      <a:cubicBezTo>
                        <a:pt x="162" y="365"/>
                        <a:pt x="167" y="362"/>
                        <a:pt x="170" y="358"/>
                      </a:cubicBezTo>
                      <a:cubicBezTo>
                        <a:pt x="176" y="346"/>
                        <a:pt x="186" y="336"/>
                        <a:pt x="198" y="330"/>
                      </a:cubicBezTo>
                      <a:cubicBezTo>
                        <a:pt x="204" y="327"/>
                        <a:pt x="211" y="325"/>
                        <a:pt x="217" y="324"/>
                      </a:cubicBezTo>
                      <a:lnTo>
                        <a:pt x="217" y="511"/>
                      </a:lnTo>
                      <a:cubicBezTo>
                        <a:pt x="201" y="508"/>
                        <a:pt x="187" y="501"/>
                        <a:pt x="175" y="492"/>
                      </a:cubicBezTo>
                      <a:cubicBezTo>
                        <a:pt x="174" y="488"/>
                        <a:pt x="174" y="480"/>
                        <a:pt x="179" y="476"/>
                      </a:cubicBezTo>
                      <a:cubicBezTo>
                        <a:pt x="183" y="473"/>
                        <a:pt x="188" y="472"/>
                        <a:pt x="192" y="473"/>
                      </a:cubicBezTo>
                      <a:cubicBezTo>
                        <a:pt x="199" y="473"/>
                        <a:pt x="206" y="467"/>
                        <a:pt x="206" y="460"/>
                      </a:cubicBezTo>
                      <a:cubicBezTo>
                        <a:pt x="207" y="452"/>
                        <a:pt x="201" y="446"/>
                        <a:pt x="193" y="445"/>
                      </a:cubicBezTo>
                      <a:cubicBezTo>
                        <a:pt x="181" y="444"/>
                        <a:pt x="170" y="448"/>
                        <a:pt x="161" y="455"/>
                      </a:cubicBezTo>
                      <a:cubicBezTo>
                        <a:pt x="158" y="458"/>
                        <a:pt x="156" y="461"/>
                        <a:pt x="154" y="464"/>
                      </a:cubicBezTo>
                      <a:cubicBezTo>
                        <a:pt x="151" y="457"/>
                        <a:pt x="149" y="450"/>
                        <a:pt x="149" y="442"/>
                      </a:cubicBezTo>
                      <a:cubicBezTo>
                        <a:pt x="149" y="433"/>
                        <a:pt x="151" y="424"/>
                        <a:pt x="154" y="416"/>
                      </a:cubicBezTo>
                      <a:cubicBezTo>
                        <a:pt x="159" y="417"/>
                        <a:pt x="164" y="418"/>
                        <a:pt x="168" y="418"/>
                      </a:cubicBezTo>
                      <a:cubicBezTo>
                        <a:pt x="172" y="418"/>
                        <a:pt x="176" y="417"/>
                        <a:pt x="180" y="417"/>
                      </a:cubicBezTo>
                      <a:cubicBezTo>
                        <a:pt x="187" y="415"/>
                        <a:pt x="192" y="408"/>
                        <a:pt x="191" y="401"/>
                      </a:cubicBezTo>
                      <a:cubicBezTo>
                        <a:pt x="190" y="393"/>
                        <a:pt x="182" y="389"/>
                        <a:pt x="175" y="390"/>
                      </a:cubicBezTo>
                      <a:cubicBezTo>
                        <a:pt x="169" y="391"/>
                        <a:pt x="162" y="391"/>
                        <a:pt x="155" y="388"/>
                      </a:cubicBezTo>
                      <a:cubicBezTo>
                        <a:pt x="146" y="386"/>
                        <a:pt x="138" y="380"/>
                        <a:pt x="134" y="373"/>
                      </a:cubicBezTo>
                      <a:cubicBezTo>
                        <a:pt x="130" y="367"/>
                        <a:pt x="122" y="365"/>
                        <a:pt x="116" y="369"/>
                      </a:cubicBezTo>
                      <a:cubicBezTo>
                        <a:pt x="109" y="372"/>
                        <a:pt x="107" y="381"/>
                        <a:pt x="111" y="387"/>
                      </a:cubicBezTo>
                      <a:cubicBezTo>
                        <a:pt x="115" y="395"/>
                        <a:pt x="122" y="401"/>
                        <a:pt x="129" y="406"/>
                      </a:cubicBezTo>
                      <a:cubicBezTo>
                        <a:pt x="125" y="416"/>
                        <a:pt x="122" y="427"/>
                        <a:pt x="122" y="438"/>
                      </a:cubicBezTo>
                      <a:cubicBezTo>
                        <a:pt x="91" y="430"/>
                        <a:pt x="66" y="403"/>
                        <a:pt x="55" y="369"/>
                      </a:cubicBezTo>
                      <a:close/>
                      <a:moveTo>
                        <a:pt x="340" y="438"/>
                      </a:moveTo>
                      <a:lnTo>
                        <a:pt x="340" y="438"/>
                      </a:lnTo>
                      <a:cubicBezTo>
                        <a:pt x="339" y="423"/>
                        <a:pt x="335" y="409"/>
                        <a:pt x="327" y="396"/>
                      </a:cubicBezTo>
                      <a:cubicBezTo>
                        <a:pt x="323" y="389"/>
                        <a:pt x="315" y="387"/>
                        <a:pt x="309" y="391"/>
                      </a:cubicBezTo>
                      <a:cubicBezTo>
                        <a:pt x="302" y="395"/>
                        <a:pt x="300" y="403"/>
                        <a:pt x="304" y="410"/>
                      </a:cubicBezTo>
                      <a:cubicBezTo>
                        <a:pt x="310" y="419"/>
                        <a:pt x="313" y="431"/>
                        <a:pt x="313" y="442"/>
                      </a:cubicBezTo>
                      <a:cubicBezTo>
                        <a:pt x="313" y="475"/>
                        <a:pt x="282" y="505"/>
                        <a:pt x="245" y="511"/>
                      </a:cubicBezTo>
                      <a:lnTo>
                        <a:pt x="245" y="280"/>
                      </a:lnTo>
                      <a:lnTo>
                        <a:pt x="282" y="280"/>
                      </a:lnTo>
                      <a:lnTo>
                        <a:pt x="292" y="301"/>
                      </a:lnTo>
                      <a:lnTo>
                        <a:pt x="278" y="301"/>
                      </a:lnTo>
                      <a:cubicBezTo>
                        <a:pt x="273" y="301"/>
                        <a:pt x="268" y="306"/>
                        <a:pt x="268" y="311"/>
                      </a:cubicBezTo>
                      <a:lnTo>
                        <a:pt x="268" y="355"/>
                      </a:lnTo>
                      <a:cubicBezTo>
                        <a:pt x="259" y="359"/>
                        <a:pt x="253" y="367"/>
                        <a:pt x="253" y="378"/>
                      </a:cubicBezTo>
                      <a:cubicBezTo>
                        <a:pt x="253" y="391"/>
                        <a:pt x="264" y="402"/>
                        <a:pt x="277" y="402"/>
                      </a:cubicBezTo>
                      <a:cubicBezTo>
                        <a:pt x="291" y="402"/>
                        <a:pt x="302" y="391"/>
                        <a:pt x="302" y="378"/>
                      </a:cubicBezTo>
                      <a:cubicBezTo>
                        <a:pt x="302" y="368"/>
                        <a:pt x="296" y="360"/>
                        <a:pt x="288" y="356"/>
                      </a:cubicBezTo>
                      <a:lnTo>
                        <a:pt x="288" y="321"/>
                      </a:lnTo>
                      <a:lnTo>
                        <a:pt x="300" y="321"/>
                      </a:lnTo>
                      <a:lnTo>
                        <a:pt x="307" y="337"/>
                      </a:lnTo>
                      <a:cubicBezTo>
                        <a:pt x="309" y="340"/>
                        <a:pt x="312" y="342"/>
                        <a:pt x="316" y="342"/>
                      </a:cubicBezTo>
                      <a:lnTo>
                        <a:pt x="337" y="342"/>
                      </a:lnTo>
                      <a:cubicBezTo>
                        <a:pt x="341" y="351"/>
                        <a:pt x="350" y="358"/>
                        <a:pt x="360" y="358"/>
                      </a:cubicBezTo>
                      <a:cubicBezTo>
                        <a:pt x="373" y="358"/>
                        <a:pt x="384" y="347"/>
                        <a:pt x="384" y="333"/>
                      </a:cubicBezTo>
                      <a:cubicBezTo>
                        <a:pt x="384" y="320"/>
                        <a:pt x="373" y="309"/>
                        <a:pt x="360" y="309"/>
                      </a:cubicBezTo>
                      <a:cubicBezTo>
                        <a:pt x="350" y="309"/>
                        <a:pt x="342" y="314"/>
                        <a:pt x="338" y="323"/>
                      </a:cubicBezTo>
                      <a:lnTo>
                        <a:pt x="323" y="323"/>
                      </a:lnTo>
                      <a:lnTo>
                        <a:pt x="304" y="280"/>
                      </a:lnTo>
                      <a:lnTo>
                        <a:pt x="330" y="280"/>
                      </a:lnTo>
                      <a:cubicBezTo>
                        <a:pt x="333" y="288"/>
                        <a:pt x="342" y="294"/>
                        <a:pt x="352" y="294"/>
                      </a:cubicBezTo>
                      <a:cubicBezTo>
                        <a:pt x="365" y="294"/>
                        <a:pt x="376" y="283"/>
                        <a:pt x="376" y="270"/>
                      </a:cubicBezTo>
                      <a:cubicBezTo>
                        <a:pt x="376" y="256"/>
                        <a:pt x="365" y="245"/>
                        <a:pt x="352" y="245"/>
                      </a:cubicBezTo>
                      <a:cubicBezTo>
                        <a:pt x="342" y="245"/>
                        <a:pt x="333" y="251"/>
                        <a:pt x="330" y="260"/>
                      </a:cubicBezTo>
                      <a:lnTo>
                        <a:pt x="245" y="260"/>
                      </a:lnTo>
                      <a:lnTo>
                        <a:pt x="245" y="239"/>
                      </a:lnTo>
                      <a:lnTo>
                        <a:pt x="320" y="239"/>
                      </a:lnTo>
                      <a:cubicBezTo>
                        <a:pt x="323" y="239"/>
                        <a:pt x="326" y="237"/>
                        <a:pt x="328" y="235"/>
                      </a:cubicBezTo>
                      <a:lnTo>
                        <a:pt x="357" y="203"/>
                      </a:lnTo>
                      <a:cubicBezTo>
                        <a:pt x="360" y="204"/>
                        <a:pt x="362" y="205"/>
                        <a:pt x="365" y="205"/>
                      </a:cubicBezTo>
                      <a:cubicBezTo>
                        <a:pt x="378" y="205"/>
                        <a:pt x="389" y="194"/>
                        <a:pt x="389" y="180"/>
                      </a:cubicBezTo>
                      <a:cubicBezTo>
                        <a:pt x="389" y="167"/>
                        <a:pt x="378" y="156"/>
                        <a:pt x="365" y="156"/>
                      </a:cubicBezTo>
                      <a:cubicBezTo>
                        <a:pt x="351" y="156"/>
                        <a:pt x="340" y="167"/>
                        <a:pt x="340" y="180"/>
                      </a:cubicBezTo>
                      <a:cubicBezTo>
                        <a:pt x="340" y="184"/>
                        <a:pt x="341" y="187"/>
                        <a:pt x="343" y="190"/>
                      </a:cubicBezTo>
                      <a:lnTo>
                        <a:pt x="316" y="219"/>
                      </a:lnTo>
                      <a:lnTo>
                        <a:pt x="245" y="219"/>
                      </a:lnTo>
                      <a:lnTo>
                        <a:pt x="245" y="194"/>
                      </a:lnTo>
                      <a:lnTo>
                        <a:pt x="292" y="194"/>
                      </a:lnTo>
                      <a:cubicBezTo>
                        <a:pt x="295" y="194"/>
                        <a:pt x="298" y="193"/>
                        <a:pt x="300" y="191"/>
                      </a:cubicBezTo>
                      <a:lnTo>
                        <a:pt x="319" y="168"/>
                      </a:lnTo>
                      <a:cubicBezTo>
                        <a:pt x="321" y="169"/>
                        <a:pt x="323" y="169"/>
                        <a:pt x="324" y="169"/>
                      </a:cubicBezTo>
                      <a:cubicBezTo>
                        <a:pt x="338" y="169"/>
                        <a:pt x="349" y="158"/>
                        <a:pt x="349" y="144"/>
                      </a:cubicBezTo>
                      <a:cubicBezTo>
                        <a:pt x="349" y="131"/>
                        <a:pt x="338" y="120"/>
                        <a:pt x="324" y="120"/>
                      </a:cubicBezTo>
                      <a:cubicBezTo>
                        <a:pt x="311" y="120"/>
                        <a:pt x="300" y="131"/>
                        <a:pt x="300" y="144"/>
                      </a:cubicBezTo>
                      <a:cubicBezTo>
                        <a:pt x="300" y="149"/>
                        <a:pt x="301" y="153"/>
                        <a:pt x="303" y="156"/>
                      </a:cubicBezTo>
                      <a:lnTo>
                        <a:pt x="287" y="174"/>
                      </a:lnTo>
                      <a:lnTo>
                        <a:pt x="245" y="174"/>
                      </a:lnTo>
                      <a:lnTo>
                        <a:pt x="245" y="28"/>
                      </a:lnTo>
                      <a:cubicBezTo>
                        <a:pt x="282" y="32"/>
                        <a:pt x="316" y="49"/>
                        <a:pt x="328" y="72"/>
                      </a:cubicBezTo>
                      <a:cubicBezTo>
                        <a:pt x="321" y="75"/>
                        <a:pt x="315" y="79"/>
                        <a:pt x="309" y="83"/>
                      </a:cubicBezTo>
                      <a:cubicBezTo>
                        <a:pt x="303" y="88"/>
                        <a:pt x="302" y="97"/>
                        <a:pt x="306" y="102"/>
                      </a:cubicBezTo>
                      <a:cubicBezTo>
                        <a:pt x="311" y="108"/>
                        <a:pt x="320" y="109"/>
                        <a:pt x="326" y="105"/>
                      </a:cubicBezTo>
                      <a:cubicBezTo>
                        <a:pt x="336" y="96"/>
                        <a:pt x="348" y="92"/>
                        <a:pt x="360" y="92"/>
                      </a:cubicBezTo>
                      <a:cubicBezTo>
                        <a:pt x="401" y="92"/>
                        <a:pt x="435" y="143"/>
                        <a:pt x="435" y="205"/>
                      </a:cubicBezTo>
                      <a:cubicBezTo>
                        <a:pt x="435" y="227"/>
                        <a:pt x="431" y="247"/>
                        <a:pt x="423" y="265"/>
                      </a:cubicBezTo>
                      <a:cubicBezTo>
                        <a:pt x="420" y="259"/>
                        <a:pt x="417" y="253"/>
                        <a:pt x="412" y="248"/>
                      </a:cubicBezTo>
                      <a:cubicBezTo>
                        <a:pt x="408" y="242"/>
                        <a:pt x="399" y="241"/>
                        <a:pt x="393" y="245"/>
                      </a:cubicBezTo>
                      <a:cubicBezTo>
                        <a:pt x="387" y="250"/>
                        <a:pt x="386" y="258"/>
                        <a:pt x="391" y="264"/>
                      </a:cubicBezTo>
                      <a:cubicBezTo>
                        <a:pt x="405" y="282"/>
                        <a:pt x="412" y="306"/>
                        <a:pt x="412" y="331"/>
                      </a:cubicBezTo>
                      <a:cubicBezTo>
                        <a:pt x="412" y="382"/>
                        <a:pt x="381" y="427"/>
                        <a:pt x="340" y="43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sz="1350">
                    <a:solidFill>
                      <a:srgbClr val="585858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17798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89">
            <a:extLst>
              <a:ext uri="{FF2B5EF4-FFF2-40B4-BE49-F238E27FC236}">
                <a16:creationId xmlns:a16="http://schemas.microsoft.com/office/drawing/2014/main" id="{719DE2CA-3496-32EC-1E51-A82B642E326E}"/>
              </a:ext>
            </a:extLst>
          </p:cNvPr>
          <p:cNvGrpSpPr/>
          <p:nvPr/>
        </p:nvGrpSpPr>
        <p:grpSpPr>
          <a:xfrm>
            <a:off x="3138873" y="641030"/>
            <a:ext cx="5915863" cy="4078800"/>
            <a:chOff x="3241935" y="853650"/>
            <a:chExt cx="5915863" cy="4078800"/>
          </a:xfrm>
        </p:grpSpPr>
        <p:grpSp>
          <p:nvGrpSpPr>
            <p:cNvPr id="33" name="Group 90">
              <a:extLst>
                <a:ext uri="{FF2B5EF4-FFF2-40B4-BE49-F238E27FC236}">
                  <a16:creationId xmlns:a16="http://schemas.microsoft.com/office/drawing/2014/main" id="{C793F5F1-9CC6-242D-F613-C8C3E9B64FB7}"/>
                </a:ext>
              </a:extLst>
            </p:cNvPr>
            <p:cNvGrpSpPr/>
            <p:nvPr/>
          </p:nvGrpSpPr>
          <p:grpSpPr>
            <a:xfrm>
              <a:off x="3276600" y="1039050"/>
              <a:ext cx="5860445" cy="3684387"/>
              <a:chOff x="3276600" y="1039050"/>
              <a:chExt cx="5860445" cy="3684387"/>
            </a:xfrm>
          </p:grpSpPr>
          <p:pic>
            <p:nvPicPr>
              <p:cNvPr id="35" name="Picture 2">
                <a:extLst>
                  <a:ext uri="{FF2B5EF4-FFF2-40B4-BE49-F238E27FC236}">
                    <a16:creationId xmlns:a16="http://schemas.microsoft.com/office/drawing/2014/main" id="{73F09E0C-E845-8E1E-EF6B-5F06033A2C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998" r="12619"/>
              <a:stretch/>
            </p:blipFill>
            <p:spPr bwMode="auto">
              <a:xfrm>
                <a:off x="3276600" y="1039050"/>
                <a:ext cx="5860445" cy="3684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Rectangle 94">
                <a:extLst>
                  <a:ext uri="{FF2B5EF4-FFF2-40B4-BE49-F238E27FC236}">
                    <a16:creationId xmlns:a16="http://schemas.microsoft.com/office/drawing/2014/main" id="{950A7D6B-0EDE-AB93-A820-32CF19616BD8}"/>
                  </a:ext>
                </a:extLst>
              </p:cNvPr>
              <p:cNvSpPr/>
              <p:nvPr/>
            </p:nvSpPr>
            <p:spPr bwMode="auto">
              <a:xfrm>
                <a:off x="7259782" y="1905000"/>
                <a:ext cx="1877263" cy="191885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</p:grpSp>
        <p:sp>
          <p:nvSpPr>
            <p:cNvPr id="34" name="Rectangle 91">
              <a:extLst>
                <a:ext uri="{FF2B5EF4-FFF2-40B4-BE49-F238E27FC236}">
                  <a16:creationId xmlns:a16="http://schemas.microsoft.com/office/drawing/2014/main" id="{87B97592-202B-9A04-27B2-F9062E2DE470}"/>
                </a:ext>
              </a:extLst>
            </p:cNvPr>
            <p:cNvSpPr/>
            <p:nvPr/>
          </p:nvSpPr>
          <p:spPr bwMode="auto">
            <a:xfrm>
              <a:off x="3241935" y="853650"/>
              <a:ext cx="5915863" cy="407880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-64" charset="-128"/>
              </a:endParaRPr>
            </a:p>
          </p:txBody>
        </p:sp>
      </p:grp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 bwMode="auto">
          <a:xfrm>
            <a:off x="0" y="-105291"/>
            <a:ext cx="184731" cy="36933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85858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3EF798-D4BF-4CE5-972F-32B7F8D53192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F244A2FE-A26F-4691-A120-D2BD0BDFB10C}"/>
              </a:ext>
            </a:extLst>
          </p:cNvPr>
          <p:cNvSpPr txBox="1">
            <a:spLocks/>
          </p:cNvSpPr>
          <p:nvPr/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lang="en-GB" sz="9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DEC1D1-A7A5-4B2F-849A-DB58B1AE9495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9B1B79B-632B-4C30-B0B9-8370C6D32E0A}"/>
              </a:ext>
            </a:extLst>
          </p:cNvPr>
          <p:cNvSpPr txBox="1">
            <a:spLocks/>
          </p:cNvSpPr>
          <p:nvPr/>
        </p:nvSpPr>
        <p:spPr bwMode="auto">
          <a:xfrm>
            <a:off x="63520" y="99765"/>
            <a:ext cx="8720118" cy="68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lang="en-GB" altLang="en-US" sz="280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5pPr>
            <a:lvl6pPr marL="4572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r>
              <a:rPr lang="en-GB" sz="1800" dirty="0"/>
              <a:t>Data Collection and Data Exploration</a:t>
            </a:r>
            <a:endParaRPr lang="en-GB" sz="190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B3881DA-B7BA-4F07-909E-78E5973E6D70}"/>
              </a:ext>
            </a:extLst>
          </p:cNvPr>
          <p:cNvSpPr/>
          <p:nvPr/>
        </p:nvSpPr>
        <p:spPr bwMode="auto">
          <a:xfrm>
            <a:off x="1391382" y="3126633"/>
            <a:ext cx="971067" cy="81211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>
              <a:solidFill>
                <a:srgbClr val="585858"/>
              </a:solidFill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67" name="Rectangle 3">
            <a:extLst>
              <a:ext uri="{FF2B5EF4-FFF2-40B4-BE49-F238E27FC236}">
                <a16:creationId xmlns:a16="http://schemas.microsoft.com/office/drawing/2014/main" id="{A108DFC9-DA36-4AFF-96F2-0E07D0F6D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839" y="833382"/>
            <a:ext cx="1889153" cy="680196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1587" marR="0" lvl="0" indent="0" defTabSz="914400" eaLnBrk="1" latinLnBrk="0" hangingPunct="1">
              <a:lnSpc>
                <a:spcPct val="100000"/>
              </a:lnSpc>
              <a:spcBef>
                <a:spcPct val="30000"/>
              </a:spcBef>
              <a:buClr>
                <a:srgbClr val="BEBEBE">
                  <a:lumMod val="50000"/>
                </a:srgbClr>
              </a:buClr>
              <a:buSzTx/>
              <a:buFontTx/>
              <a:buNone/>
              <a:tabLst/>
              <a:defRPr kumimoji="0" sz="900" b="1" i="0" u="none" strike="noStrike" cap="none" spc="0" normalizeH="0" baseline="0">
                <a:ln>
                  <a:noFill/>
                </a:ln>
                <a:solidFill>
                  <a:srgbClr val="003299"/>
                </a:solidFill>
                <a:effectLst/>
                <a:uLnTx/>
                <a:uFillTx/>
                <a:latin typeface="Arial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596900" indent="-296863" eaLnBrk="1" hangingPunct="1">
              <a:buChar char="–"/>
              <a:defRPr>
                <a:latin typeface="+mn-lt"/>
                <a:cs typeface="+mn-cs"/>
              </a:defRPr>
            </a:lvl2pPr>
            <a:lvl3pPr indent="-315913" eaLnBrk="1" hangingPunct="1">
              <a:buChar char="•"/>
              <a:defRPr sz="1600">
                <a:latin typeface="+mn-lt"/>
                <a:cs typeface="+mn-cs"/>
              </a:defRPr>
            </a:lvl3pPr>
            <a:lvl4pPr marL="1219200" indent="-303213" eaLnBrk="1" hangingPunct="1">
              <a:buChar char="–"/>
              <a:defRPr sz="1600">
                <a:latin typeface="+mn-lt"/>
                <a:cs typeface="+mn-cs"/>
              </a:defRPr>
            </a:lvl4pPr>
            <a:lvl5pPr marL="1524000" indent="-303213" eaLnBrk="1" hangingPunct="1">
              <a:buFont typeface="Times" pitchFamily="18" charset="0"/>
              <a:buChar char="•"/>
              <a:defRPr sz="1600" i="1">
                <a:latin typeface="+mn-lt"/>
                <a:cs typeface="+mn-cs"/>
              </a:defRPr>
            </a:lvl5pPr>
            <a:lvl6pPr marL="1981200" indent="-303213" fontAlgn="base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latin typeface="+mn-lt"/>
                <a:cs typeface="+mn-cs"/>
              </a:defRPr>
            </a:lvl6pPr>
            <a:lvl7pPr marL="2438400" indent="-303213" fontAlgn="base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latin typeface="+mn-lt"/>
                <a:cs typeface="+mn-cs"/>
              </a:defRPr>
            </a:lvl7pPr>
            <a:lvl8pPr marL="2895600" indent="-303213" fontAlgn="base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latin typeface="+mn-lt"/>
                <a:cs typeface="+mn-cs"/>
              </a:defRPr>
            </a:lvl8pPr>
            <a:lvl9pPr marL="3352800" indent="-303213" fontAlgn="base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latin typeface="+mn-lt"/>
                <a:cs typeface="+mn-cs"/>
              </a:defRPr>
            </a:lvl9pPr>
          </a:lstStyle>
          <a:p>
            <a:pPr marL="171450" indent="-171450" algn="just" fontAlgn="auto">
              <a:spcBef>
                <a:spcPts val="0"/>
              </a:spcBef>
              <a:spcAft>
                <a:spcPts val="1500"/>
              </a:spcAft>
              <a:buClr>
                <a:srgbClr val="003299"/>
              </a:buClr>
              <a:buFont typeface="Arial" panose="020B0604020202020204" pitchFamily="34" charset="0"/>
              <a:buChar char="•"/>
              <a:defRPr/>
            </a:pPr>
            <a:r>
              <a:rPr lang="en-GB" sz="1000" b="0" kern="0" dirty="0" err="1">
                <a:solidFill>
                  <a:schemeClr val="tx1"/>
                </a:solidFill>
              </a:rPr>
              <a:t>Snscrape</a:t>
            </a:r>
            <a:r>
              <a:rPr lang="en-GB" sz="1000" b="0" kern="0" dirty="0">
                <a:solidFill>
                  <a:schemeClr val="tx1"/>
                </a:solidFill>
              </a:rPr>
              <a:t> python library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F324B27-EB21-4713-B15C-50E22E3C2B5C}"/>
              </a:ext>
            </a:extLst>
          </p:cNvPr>
          <p:cNvCxnSpPr>
            <a:cxnSpLocks/>
          </p:cNvCxnSpPr>
          <p:nvPr/>
        </p:nvCxnSpPr>
        <p:spPr bwMode="auto">
          <a:xfrm>
            <a:off x="1488212" y="1015700"/>
            <a:ext cx="0" cy="32768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0" name="Flowchart: Connector 169">
            <a:extLst>
              <a:ext uri="{FF2B5EF4-FFF2-40B4-BE49-F238E27FC236}">
                <a16:creationId xmlns:a16="http://schemas.microsoft.com/office/drawing/2014/main" id="{1D60063B-DBD0-430B-8657-00B8E9A711FC}"/>
              </a:ext>
            </a:extLst>
          </p:cNvPr>
          <p:cNvSpPr/>
          <p:nvPr/>
        </p:nvSpPr>
        <p:spPr bwMode="auto">
          <a:xfrm>
            <a:off x="947654" y="951692"/>
            <a:ext cx="434387" cy="406499"/>
          </a:xfrm>
          <a:prstGeom prst="flowChartConnector">
            <a:avLst/>
          </a:prstGeom>
          <a:noFill/>
          <a:ln w="9525" cap="flat" cmpd="sng" algn="ctr">
            <a:solidFill>
              <a:srgbClr val="0032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76" name="Rectangle 3">
            <a:extLst>
              <a:ext uri="{FF2B5EF4-FFF2-40B4-BE49-F238E27FC236}">
                <a16:creationId xmlns:a16="http://schemas.microsoft.com/office/drawing/2014/main" id="{ACAB7F1E-762B-47A9-8177-0B605BC80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0667" y="975780"/>
            <a:ext cx="5493904" cy="3953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1587" marR="0" lvl="0" indent="0" defTabSz="914400" eaLnBrk="1" latinLnBrk="0" hangingPunct="1">
              <a:lnSpc>
                <a:spcPct val="100000"/>
              </a:lnSpc>
              <a:spcBef>
                <a:spcPct val="30000"/>
              </a:spcBef>
              <a:buClr>
                <a:srgbClr val="BEBEBE">
                  <a:lumMod val="50000"/>
                </a:srgbClr>
              </a:buClr>
              <a:buSzTx/>
              <a:buFontTx/>
              <a:buNone/>
              <a:tabLst/>
              <a:defRPr kumimoji="0" sz="900" b="1" i="0" u="none" strike="noStrike" cap="none" spc="0" normalizeH="0" baseline="0">
                <a:ln>
                  <a:noFill/>
                </a:ln>
                <a:solidFill>
                  <a:srgbClr val="003299"/>
                </a:solidFill>
                <a:effectLst/>
                <a:uLnTx/>
                <a:uFillTx/>
                <a:latin typeface="Arial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596900" indent="-296863" eaLnBrk="1" hangingPunct="1">
              <a:buChar char="–"/>
              <a:defRPr>
                <a:latin typeface="+mn-lt"/>
                <a:cs typeface="+mn-cs"/>
              </a:defRPr>
            </a:lvl2pPr>
            <a:lvl3pPr indent="-315913" eaLnBrk="1" hangingPunct="1">
              <a:buChar char="•"/>
              <a:defRPr sz="1600">
                <a:latin typeface="+mn-lt"/>
                <a:cs typeface="+mn-cs"/>
              </a:defRPr>
            </a:lvl3pPr>
            <a:lvl4pPr marL="1219200" indent="-303213" eaLnBrk="1" hangingPunct="1">
              <a:buChar char="–"/>
              <a:defRPr sz="1600">
                <a:latin typeface="+mn-lt"/>
                <a:cs typeface="+mn-cs"/>
              </a:defRPr>
            </a:lvl4pPr>
            <a:lvl5pPr marL="1524000" indent="-303213" eaLnBrk="1" hangingPunct="1">
              <a:buFont typeface="Times" pitchFamily="18" charset="0"/>
              <a:buChar char="•"/>
              <a:defRPr sz="1600" i="1">
                <a:latin typeface="+mn-lt"/>
                <a:cs typeface="+mn-cs"/>
              </a:defRPr>
            </a:lvl5pPr>
            <a:lvl6pPr marL="1981200" indent="-303213" fontAlgn="base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latin typeface="+mn-lt"/>
                <a:cs typeface="+mn-cs"/>
              </a:defRPr>
            </a:lvl6pPr>
            <a:lvl7pPr marL="2438400" indent="-303213" fontAlgn="base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latin typeface="+mn-lt"/>
                <a:cs typeface="+mn-cs"/>
              </a:defRPr>
            </a:lvl7pPr>
            <a:lvl8pPr marL="2895600" indent="-303213" fontAlgn="base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latin typeface="+mn-lt"/>
                <a:cs typeface="+mn-cs"/>
              </a:defRPr>
            </a:lvl8pPr>
            <a:lvl9pPr marL="3352800" indent="-303213" fontAlgn="base">
              <a:spcBef>
                <a:spcPct val="0"/>
              </a:spcBef>
              <a:spcAft>
                <a:spcPct val="0"/>
              </a:spcAft>
              <a:buFont typeface="Times" pitchFamily="18" charset="0"/>
              <a:buChar char="•"/>
              <a:defRPr sz="1600" i="1">
                <a:latin typeface="+mn-lt"/>
                <a:cs typeface="+mn-cs"/>
              </a:defRPr>
            </a:lvl9pPr>
          </a:lstStyle>
          <a:p>
            <a:pPr marL="171450" indent="-171450" algn="just" fontAlgn="auto">
              <a:spcBef>
                <a:spcPts val="0"/>
              </a:spcBef>
              <a:spcAft>
                <a:spcPts val="1500"/>
              </a:spcAft>
              <a:buClr>
                <a:srgbClr val="003299"/>
              </a:buClr>
              <a:buFont typeface="Arial" panose="020B0604020202020204" pitchFamily="34" charset="0"/>
              <a:buChar char="•"/>
              <a:defRPr/>
            </a:pPr>
            <a:r>
              <a:rPr lang="en-GB" sz="1000" b="0" kern="0" dirty="0">
                <a:solidFill>
                  <a:schemeClr val="tx1"/>
                </a:solidFill>
              </a:rPr>
              <a:t>Official Twitter API </a:t>
            </a:r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id="{B2DA7073-B8F5-4CCD-88CD-BAC1AEC568CF}"/>
              </a:ext>
            </a:extLst>
          </p:cNvPr>
          <p:cNvSpPr/>
          <p:nvPr/>
        </p:nvSpPr>
        <p:spPr bwMode="auto">
          <a:xfrm>
            <a:off x="5268068" y="942548"/>
            <a:ext cx="434387" cy="406499"/>
          </a:xfrm>
          <a:prstGeom prst="flowChartConnector">
            <a:avLst/>
          </a:prstGeom>
          <a:noFill/>
          <a:ln w="9525" cap="flat" cmpd="sng" algn="ctr">
            <a:solidFill>
              <a:srgbClr val="0032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5DCF53E-7AEF-4E08-A2B4-5EF5219613AD}"/>
              </a:ext>
            </a:extLst>
          </p:cNvPr>
          <p:cNvSpPr/>
          <p:nvPr/>
        </p:nvSpPr>
        <p:spPr>
          <a:xfrm>
            <a:off x="1382041" y="784392"/>
            <a:ext cx="6174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GB" sz="1000" b="1" dirty="0">
                <a:solidFill>
                  <a:schemeClr val="tx2"/>
                </a:solidFill>
              </a:rPr>
              <a:t>Tweets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353A7B5-7E82-4CA2-8E14-82256D316A37}"/>
              </a:ext>
            </a:extLst>
          </p:cNvPr>
          <p:cNvSpPr/>
          <p:nvPr/>
        </p:nvSpPr>
        <p:spPr>
          <a:xfrm>
            <a:off x="5676681" y="757703"/>
            <a:ext cx="7809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GB" sz="1000" b="1" dirty="0">
                <a:solidFill>
                  <a:schemeClr val="tx2"/>
                </a:solidFill>
              </a:rPr>
              <a:t>Followers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6CC1C0D-A09F-CA4D-3D23-6FAD161D0F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42" y="4796675"/>
            <a:ext cx="2705100" cy="228600"/>
          </a:xfrm>
          <a:prstGeom prst="rect">
            <a:avLst/>
          </a:prstGeom>
        </p:spPr>
      </p:pic>
      <p:pic>
        <p:nvPicPr>
          <p:cNvPr id="8" name="Elemento grafico 7" descr="Posta elettronica con riempimento a tinta unita">
            <a:extLst>
              <a:ext uri="{FF2B5EF4-FFF2-40B4-BE49-F238E27FC236}">
                <a16:creationId xmlns:a16="http://schemas.microsoft.com/office/drawing/2014/main" id="{C7B68FAC-6442-BD16-94F0-1AF9D778FE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1452" y="1024244"/>
            <a:ext cx="246222" cy="246222"/>
          </a:xfrm>
          <a:prstGeom prst="rect">
            <a:avLst/>
          </a:prstGeom>
        </p:spPr>
      </p:pic>
      <p:pic>
        <p:nvPicPr>
          <p:cNvPr id="11" name="Elemento grafico 10" descr="Gruppo di persone con riempimento a tinta unita">
            <a:extLst>
              <a:ext uri="{FF2B5EF4-FFF2-40B4-BE49-F238E27FC236}">
                <a16:creationId xmlns:a16="http://schemas.microsoft.com/office/drawing/2014/main" id="{F4FBC8F8-25DB-AB13-E6C0-98B2685667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49719" y="996916"/>
            <a:ext cx="274146" cy="27414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C35BE8D-D84A-BEE9-5E8D-88E228B07C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54" y="1870875"/>
            <a:ext cx="2552721" cy="232678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A39790C-CF38-14C3-A021-10FA32493B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13" y="1814761"/>
            <a:ext cx="2198531" cy="2511516"/>
          </a:xfrm>
          <a:prstGeom prst="rect">
            <a:avLst/>
          </a:prstGeom>
        </p:spPr>
      </p:pic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A86033C-F432-7E90-73CB-3ABDF9BF009B}"/>
              </a:ext>
            </a:extLst>
          </p:cNvPr>
          <p:cNvSpPr/>
          <p:nvPr/>
        </p:nvSpPr>
        <p:spPr bwMode="auto">
          <a:xfrm>
            <a:off x="584059" y="661936"/>
            <a:ext cx="3590397" cy="391920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392AF28-20D2-1EDC-B657-E6DE8A1C01E2}"/>
              </a:ext>
            </a:extLst>
          </p:cNvPr>
          <p:cNvSpPr/>
          <p:nvPr/>
        </p:nvSpPr>
        <p:spPr bwMode="auto">
          <a:xfrm>
            <a:off x="4881219" y="661935"/>
            <a:ext cx="3590397" cy="391920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cxnSp>
        <p:nvCxnSpPr>
          <p:cNvPr id="27" name="Straight Connector 167">
            <a:extLst>
              <a:ext uri="{FF2B5EF4-FFF2-40B4-BE49-F238E27FC236}">
                <a16:creationId xmlns:a16="http://schemas.microsoft.com/office/drawing/2014/main" id="{8E19B558-DA0B-8E55-87AF-9D541BC577CC}"/>
              </a:ext>
            </a:extLst>
          </p:cNvPr>
          <p:cNvCxnSpPr>
            <a:cxnSpLocks/>
          </p:cNvCxnSpPr>
          <p:nvPr/>
        </p:nvCxnSpPr>
        <p:spPr bwMode="auto">
          <a:xfrm>
            <a:off x="5778955" y="975780"/>
            <a:ext cx="0" cy="327686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9" name="Connettore 1 28">
            <a:extLst>
              <a:ext uri="{FF2B5EF4-FFF2-40B4-BE49-F238E27FC236}">
                <a16:creationId xmlns:a16="http://schemas.microsoft.com/office/drawing/2014/main" id="{CF181794-A29B-B5F4-6F42-51A5E4571F52}"/>
              </a:ext>
            </a:extLst>
          </p:cNvPr>
          <p:cNvCxnSpPr/>
          <p:nvPr/>
        </p:nvCxnSpPr>
        <p:spPr bwMode="auto">
          <a:xfrm>
            <a:off x="584059" y="1513578"/>
            <a:ext cx="3590397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" name="Connettore 1 30">
            <a:extLst>
              <a:ext uri="{FF2B5EF4-FFF2-40B4-BE49-F238E27FC236}">
                <a16:creationId xmlns:a16="http://schemas.microsoft.com/office/drawing/2014/main" id="{15211B3E-2DAD-E561-5743-94DE0C12F19A}"/>
              </a:ext>
            </a:extLst>
          </p:cNvPr>
          <p:cNvCxnSpPr/>
          <p:nvPr/>
        </p:nvCxnSpPr>
        <p:spPr bwMode="auto">
          <a:xfrm>
            <a:off x="4881219" y="1513578"/>
            <a:ext cx="3590397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" name="Straight Connector 53">
            <a:extLst>
              <a:ext uri="{FF2B5EF4-FFF2-40B4-BE49-F238E27FC236}">
                <a16:creationId xmlns:a16="http://schemas.microsoft.com/office/drawing/2014/main" id="{B27D4092-7162-DF24-BFB0-2B2411C80DA2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4383400" y="2680551"/>
            <a:ext cx="307299" cy="1"/>
          </a:xfrm>
          <a:prstGeom prst="line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prstDash val="sysDot"/>
            <a:miter lim="800000"/>
            <a:headEnd/>
            <a:tailEnd/>
          </a:ln>
        </p:spPr>
      </p:cxnSp>
      <p:sp>
        <p:nvSpPr>
          <p:cNvPr id="7" name="Oval 54">
            <a:extLst>
              <a:ext uri="{FF2B5EF4-FFF2-40B4-BE49-F238E27FC236}">
                <a16:creationId xmlns:a16="http://schemas.microsoft.com/office/drawing/2014/main" id="{1A3C6FDF-3BDD-1F8F-0DA3-98A3FC1CEF92}"/>
              </a:ext>
            </a:extLst>
          </p:cNvPr>
          <p:cNvSpPr/>
          <p:nvPr/>
        </p:nvSpPr>
        <p:spPr bwMode="gray">
          <a:xfrm>
            <a:off x="4270945" y="2620308"/>
            <a:ext cx="112455" cy="120487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ACACAC"/>
            </a:solidFill>
            <a:miter lim="800000"/>
            <a:headEnd/>
            <a:tailEnd/>
          </a:ln>
        </p:spPr>
        <p:txBody>
          <a:bodyPr wrap="square" lIns="66675" tIns="66675" rIns="66675" bIns="66675" rtlCol="0" anchor="ctr"/>
          <a:lstStyle/>
          <a:p>
            <a:pPr defTabSz="685783">
              <a:lnSpc>
                <a:spcPct val="106000"/>
              </a:lnSpc>
              <a:defRPr/>
            </a:pPr>
            <a:endParaRPr lang="en-US" sz="1200" b="1">
              <a:solidFill>
                <a:prstClr val="white"/>
              </a:solidFill>
            </a:endParaRPr>
          </a:p>
        </p:txBody>
      </p:sp>
      <p:sp>
        <p:nvSpPr>
          <p:cNvPr id="12" name="Oval 54">
            <a:extLst>
              <a:ext uri="{FF2B5EF4-FFF2-40B4-BE49-F238E27FC236}">
                <a16:creationId xmlns:a16="http://schemas.microsoft.com/office/drawing/2014/main" id="{983D32C9-D221-B017-312E-6DCAB6A211A7}"/>
              </a:ext>
            </a:extLst>
          </p:cNvPr>
          <p:cNvSpPr/>
          <p:nvPr/>
        </p:nvSpPr>
        <p:spPr bwMode="gray">
          <a:xfrm>
            <a:off x="4636548" y="2623877"/>
            <a:ext cx="112455" cy="120487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ACACAC"/>
            </a:solidFill>
            <a:miter lim="800000"/>
            <a:headEnd/>
            <a:tailEnd/>
          </a:ln>
        </p:spPr>
        <p:txBody>
          <a:bodyPr wrap="square" lIns="66675" tIns="66675" rIns="66675" bIns="66675" rtlCol="0" anchor="ctr"/>
          <a:lstStyle/>
          <a:p>
            <a:pPr defTabSz="685783">
              <a:lnSpc>
                <a:spcPct val="106000"/>
              </a:lnSpc>
              <a:defRPr/>
            </a:pPr>
            <a:endParaRPr lang="en-US" sz="1200" b="1">
              <a:solidFill>
                <a:prstClr val="white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F79CB92E-0CE4-EE1A-234C-ABA92B60B3E2}"/>
              </a:ext>
            </a:extLst>
          </p:cNvPr>
          <p:cNvSpPr/>
          <p:nvPr/>
        </p:nvSpPr>
        <p:spPr bwMode="auto">
          <a:xfrm>
            <a:off x="887789" y="1668965"/>
            <a:ext cx="2912492" cy="271682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355E8B0-286D-FAE0-1902-8C4553A362E7}"/>
              </a:ext>
            </a:extLst>
          </p:cNvPr>
          <p:cNvSpPr/>
          <p:nvPr/>
        </p:nvSpPr>
        <p:spPr bwMode="auto">
          <a:xfrm>
            <a:off x="5256577" y="1671226"/>
            <a:ext cx="2851669" cy="271457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pic>
        <p:nvPicPr>
          <p:cNvPr id="15" name="Elemento grafico 14" descr="Download dal cloud con riempimento a tinta unita">
            <a:extLst>
              <a:ext uri="{FF2B5EF4-FFF2-40B4-BE49-F238E27FC236}">
                <a16:creationId xmlns:a16="http://schemas.microsoft.com/office/drawing/2014/main" id="{194EECDD-C5C2-BCD4-5347-55DF25987D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06823" y="161992"/>
            <a:ext cx="267633" cy="267633"/>
          </a:xfrm>
          <a:prstGeom prst="rect">
            <a:avLst/>
          </a:prstGeom>
        </p:spPr>
      </p:pic>
      <p:pic>
        <p:nvPicPr>
          <p:cNvPr id="17" name="Graphic 6" descr="Presentation with pie chart with solid fill">
            <a:extLst>
              <a:ext uri="{FF2B5EF4-FFF2-40B4-BE49-F238E27FC236}">
                <a16:creationId xmlns:a16="http://schemas.microsoft.com/office/drawing/2014/main" id="{6A634C21-0EF6-9F41-CB50-7A051B6FCA5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03533" y="162472"/>
            <a:ext cx="240091" cy="2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scuro, luce, notte, oggetto da esterni&#10;&#10;Descrizione generata automaticamente">
            <a:extLst>
              <a:ext uri="{FF2B5EF4-FFF2-40B4-BE49-F238E27FC236}">
                <a16:creationId xmlns:a16="http://schemas.microsoft.com/office/drawing/2014/main" id="{FA5C9B0F-AF75-9B18-B5A8-C1D25440B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12" y="-42137"/>
            <a:ext cx="9371772" cy="52277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5376F-197E-4753-A71B-940B61427A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85B3DB-A46E-467F-ADDF-6A8B3C6D3B81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A3EDB56-711D-4D23-8E3C-E8B23145B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1985"/>
            <a:ext cx="5585141" cy="46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lang="en-GB" altLang="en-US" sz="280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5pPr>
            <a:lvl6pPr marL="4572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0" i="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ody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Gephi Network Graph</a:t>
            </a:r>
            <a:endParaRPr kumimoji="0" lang="en-GB" altLang="en-US" sz="2400" b="0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dy"/>
              <a:cs typeface="+mj-cs"/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DB73A53-EA40-4C7A-8811-BDB95373888D}"/>
              </a:ext>
            </a:extLst>
          </p:cNvPr>
          <p:cNvSpPr txBox="1">
            <a:spLocks/>
          </p:cNvSpPr>
          <p:nvPr/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en-GB"/>
            </a:defPPr>
            <a:lvl1pPr algn="ctr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lang="en-GB" sz="9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1FD865-804E-48C1-A695-A06457E96645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3E61316-D664-4FC1-90E5-DE5618638C4B}"/>
              </a:ext>
            </a:extLst>
          </p:cNvPr>
          <p:cNvSpPr txBox="1">
            <a:spLocks/>
          </p:cNvSpPr>
          <p:nvPr/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en-GB"/>
            </a:defPPr>
            <a:lvl1pPr algn="ctr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lang="en-GB" sz="9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1FD865-804E-48C1-A695-A06457E96645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CB4978-A11F-4C74-A662-A5C067D1D759}"/>
              </a:ext>
            </a:extLst>
          </p:cNvPr>
          <p:cNvCxnSpPr/>
          <p:nvPr/>
        </p:nvCxnSpPr>
        <p:spPr bwMode="auto">
          <a:xfrm>
            <a:off x="4737910" y="1371906"/>
            <a:ext cx="0" cy="3365178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E64F165-879C-431D-AFB3-6A320F083A55}"/>
              </a:ext>
            </a:extLst>
          </p:cNvPr>
          <p:cNvCxnSpPr/>
          <p:nvPr/>
        </p:nvCxnSpPr>
        <p:spPr bwMode="auto">
          <a:xfrm>
            <a:off x="4737910" y="1371906"/>
            <a:ext cx="0" cy="3365178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2AF8204-0DD9-4F38-87C1-14505DBE0597}"/>
              </a:ext>
            </a:extLst>
          </p:cNvPr>
          <p:cNvCxnSpPr/>
          <p:nvPr/>
        </p:nvCxnSpPr>
        <p:spPr bwMode="auto">
          <a:xfrm>
            <a:off x="4737910" y="1371906"/>
            <a:ext cx="0" cy="3365178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8" name="Immagine 7" descr="Immagine che contiene scuro, notte, luce, illuminato&#10;&#10;Descrizione generata automaticamente">
            <a:extLst>
              <a:ext uri="{FF2B5EF4-FFF2-40B4-BE49-F238E27FC236}">
                <a16:creationId xmlns:a16="http://schemas.microsoft.com/office/drawing/2014/main" id="{8CEB70B6-A11A-6761-350E-2434DF5CB5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0"/>
          <a:stretch/>
        </p:blipFill>
        <p:spPr>
          <a:xfrm>
            <a:off x="80019" y="1605186"/>
            <a:ext cx="1311811" cy="10991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Immagine 12" descr="Immagine che contiene scuro, stella, oggetto da esterni, notte&#10;&#10;Descrizione generata automaticamente">
            <a:extLst>
              <a:ext uri="{FF2B5EF4-FFF2-40B4-BE49-F238E27FC236}">
                <a16:creationId xmlns:a16="http://schemas.microsoft.com/office/drawing/2014/main" id="{169D418C-0022-9FE5-069A-FA185B731C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6"/>
          <a:stretch/>
        </p:blipFill>
        <p:spPr>
          <a:xfrm>
            <a:off x="80018" y="2761386"/>
            <a:ext cx="1311809" cy="110021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Immagine 14" descr="Immagine che contiene scuro, luce, notte, oggetto da esterni&#10;&#10;Descrizione generata automaticamente">
            <a:extLst>
              <a:ext uri="{FF2B5EF4-FFF2-40B4-BE49-F238E27FC236}">
                <a16:creationId xmlns:a16="http://schemas.microsoft.com/office/drawing/2014/main" id="{0FA1E5EC-CA44-56F8-FE00-831172FA59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" b="13171"/>
          <a:stretch/>
        </p:blipFill>
        <p:spPr>
          <a:xfrm>
            <a:off x="80018" y="590414"/>
            <a:ext cx="1311812" cy="95767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11C11C6-72D2-73FD-21C5-947B4B28FB9D}"/>
              </a:ext>
            </a:extLst>
          </p:cNvPr>
          <p:cNvSpPr txBox="1"/>
          <p:nvPr/>
        </p:nvSpPr>
        <p:spPr>
          <a:xfrm>
            <a:off x="397528" y="3659750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>
                <a:solidFill>
                  <a:schemeClr val="bg1"/>
                </a:solidFill>
              </a:rPr>
              <a:t>Fig. 3 FED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089A105-56A6-4D8C-F8BC-E3B216AE123B}"/>
              </a:ext>
            </a:extLst>
          </p:cNvPr>
          <p:cNvSpPr txBox="1"/>
          <p:nvPr/>
        </p:nvSpPr>
        <p:spPr>
          <a:xfrm>
            <a:off x="397528" y="2507566"/>
            <a:ext cx="6671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>
                <a:solidFill>
                  <a:schemeClr val="bg1"/>
                </a:solidFill>
              </a:rPr>
              <a:t>Fig. 2 </a:t>
            </a:r>
            <a:r>
              <a:rPr lang="it-IT" sz="800" i="1" dirty="0" err="1">
                <a:solidFill>
                  <a:schemeClr val="bg1"/>
                </a:solidFill>
              </a:rPr>
              <a:t>BoE</a:t>
            </a:r>
            <a:endParaRPr lang="it-IT" sz="800" i="1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1DBD8F-9A4A-001F-3131-3D69A4F2718E}"/>
              </a:ext>
            </a:extLst>
          </p:cNvPr>
          <p:cNvSpPr txBox="1"/>
          <p:nvPr/>
        </p:nvSpPr>
        <p:spPr>
          <a:xfrm>
            <a:off x="381498" y="1371906"/>
            <a:ext cx="683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>
                <a:solidFill>
                  <a:schemeClr val="bg1"/>
                </a:solidFill>
              </a:rPr>
              <a:t>Fig. 1 BCE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9A41C9-A913-87D8-AEFD-6B5E552BF97E}"/>
              </a:ext>
            </a:extLst>
          </p:cNvPr>
          <p:cNvSpPr txBox="1"/>
          <p:nvPr/>
        </p:nvSpPr>
        <p:spPr>
          <a:xfrm>
            <a:off x="7868070" y="3709416"/>
            <a:ext cx="1063146" cy="13542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1000" b="1" dirty="0" err="1">
                <a:solidFill>
                  <a:schemeClr val="bg1"/>
                </a:solidFill>
              </a:rPr>
              <a:t>Nodes</a:t>
            </a:r>
            <a:r>
              <a:rPr lang="it-IT" sz="1000" b="1" dirty="0">
                <a:solidFill>
                  <a:schemeClr val="bg1"/>
                </a:solidFill>
              </a:rPr>
              <a:t>: 63590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 err="1">
                <a:solidFill>
                  <a:schemeClr val="bg1"/>
                </a:solidFill>
              </a:rPr>
              <a:t>Politic</a:t>
            </a:r>
            <a:endParaRPr lang="it-IT" sz="8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 err="1">
                <a:solidFill>
                  <a:schemeClr val="bg1"/>
                </a:solidFill>
              </a:rPr>
              <a:t>Unknokwn</a:t>
            </a:r>
            <a:endParaRPr lang="it-IT" sz="8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 err="1">
                <a:solidFill>
                  <a:schemeClr val="bg1"/>
                </a:solidFill>
              </a:rPr>
              <a:t>Inestimable</a:t>
            </a:r>
            <a:endParaRPr lang="it-IT" sz="8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>
                <a:solidFill>
                  <a:schemeClr val="bg1"/>
                </a:solidFill>
              </a:rPr>
              <a:t>Finance </a:t>
            </a:r>
            <a:r>
              <a:rPr lang="it-IT" sz="800" dirty="0" err="1">
                <a:solidFill>
                  <a:schemeClr val="bg1"/>
                </a:solidFill>
              </a:rPr>
              <a:t>expert</a:t>
            </a:r>
            <a:endParaRPr lang="it-IT" sz="8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>
                <a:solidFill>
                  <a:schemeClr val="bg1"/>
                </a:solidFill>
              </a:rPr>
              <a:t>Analyst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>
                <a:solidFill>
                  <a:schemeClr val="bg1"/>
                </a:solidFill>
              </a:rPr>
              <a:t>Supporter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 err="1">
                <a:solidFill>
                  <a:schemeClr val="bg1"/>
                </a:solidFill>
              </a:rPr>
              <a:t>Curious</a:t>
            </a:r>
            <a:endParaRPr lang="it-IT" sz="8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 err="1">
                <a:solidFill>
                  <a:schemeClr val="bg1"/>
                </a:solidFill>
              </a:rPr>
              <a:t>Critic</a:t>
            </a:r>
            <a:endParaRPr lang="it-IT" sz="8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 err="1">
                <a:solidFill>
                  <a:schemeClr val="bg1"/>
                </a:solidFill>
              </a:rPr>
              <a:t>Contpirator</a:t>
            </a:r>
            <a:endParaRPr lang="it-IT" sz="800" dirty="0">
              <a:solidFill>
                <a:schemeClr val="bg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54D16AE-B530-AB69-C7BA-892090EE205E}"/>
              </a:ext>
            </a:extLst>
          </p:cNvPr>
          <p:cNvSpPr txBox="1"/>
          <p:nvPr/>
        </p:nvSpPr>
        <p:spPr>
          <a:xfrm>
            <a:off x="7868070" y="2966803"/>
            <a:ext cx="1063145" cy="6155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1000" b="1" dirty="0" err="1">
                <a:solidFill>
                  <a:schemeClr val="bg1"/>
                </a:solidFill>
              </a:rPr>
              <a:t>Edges</a:t>
            </a:r>
            <a:r>
              <a:rPr lang="it-IT" sz="1000" b="1" dirty="0">
                <a:solidFill>
                  <a:schemeClr val="bg1"/>
                </a:solidFill>
              </a:rPr>
              <a:t>: 91519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>
                <a:solidFill>
                  <a:schemeClr val="bg1"/>
                </a:solidFill>
              </a:rPr>
              <a:t>Tweet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 err="1">
                <a:solidFill>
                  <a:schemeClr val="bg1"/>
                </a:solidFill>
              </a:rPr>
              <a:t>Mention</a:t>
            </a:r>
            <a:endParaRPr lang="it-IT" sz="8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800" dirty="0">
                <a:solidFill>
                  <a:schemeClr val="bg1"/>
                </a:solidFill>
              </a:rPr>
              <a:t>Follow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7FB6812A-A7C2-9C55-ECDD-8C300F13448B}"/>
              </a:ext>
            </a:extLst>
          </p:cNvPr>
          <p:cNvSpPr/>
          <p:nvPr/>
        </p:nvSpPr>
        <p:spPr bwMode="auto">
          <a:xfrm>
            <a:off x="7940898" y="3187142"/>
            <a:ext cx="86402" cy="102395"/>
          </a:xfrm>
          <a:prstGeom prst="rect">
            <a:avLst/>
          </a:prstGeom>
          <a:solidFill>
            <a:srgbClr val="FF007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D9E2BB26-C66A-2CA2-CCF4-4D61C9C0E143}"/>
              </a:ext>
            </a:extLst>
          </p:cNvPr>
          <p:cNvSpPr/>
          <p:nvPr/>
        </p:nvSpPr>
        <p:spPr bwMode="auto">
          <a:xfrm>
            <a:off x="7939550" y="3314516"/>
            <a:ext cx="86402" cy="102395"/>
          </a:xfrm>
          <a:prstGeom prst="rect">
            <a:avLst/>
          </a:prstGeom>
          <a:solidFill>
            <a:srgbClr val="449FF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A125200-BDAF-3CCA-E2D1-40735BB8593A}"/>
              </a:ext>
            </a:extLst>
          </p:cNvPr>
          <p:cNvSpPr/>
          <p:nvPr/>
        </p:nvSpPr>
        <p:spPr bwMode="auto">
          <a:xfrm>
            <a:off x="7938202" y="3450732"/>
            <a:ext cx="86402" cy="102395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EC6BBE6-5FF9-3CD7-3EC3-6AD4E4435C55}"/>
              </a:ext>
            </a:extLst>
          </p:cNvPr>
          <p:cNvSpPr/>
          <p:nvPr/>
        </p:nvSpPr>
        <p:spPr bwMode="auto">
          <a:xfrm>
            <a:off x="7939550" y="3930258"/>
            <a:ext cx="86402" cy="102395"/>
          </a:xfrm>
          <a:prstGeom prst="rect">
            <a:avLst/>
          </a:prstGeom>
          <a:solidFill>
            <a:srgbClr val="FFAE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EB45EF4-1122-D97D-88CB-707F3B4157C1}"/>
              </a:ext>
            </a:extLst>
          </p:cNvPr>
          <p:cNvSpPr/>
          <p:nvPr/>
        </p:nvSpPr>
        <p:spPr bwMode="auto">
          <a:xfrm>
            <a:off x="7938202" y="4066737"/>
            <a:ext cx="86402" cy="102395"/>
          </a:xfrm>
          <a:prstGeom prst="rect">
            <a:avLst/>
          </a:prstGeom>
          <a:solidFill>
            <a:srgbClr val="84DFE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EBC4C709-F8EE-5E4F-9CF0-F9FC1FC18C02}"/>
              </a:ext>
            </a:extLst>
          </p:cNvPr>
          <p:cNvSpPr/>
          <p:nvPr/>
        </p:nvSpPr>
        <p:spPr bwMode="auto">
          <a:xfrm>
            <a:off x="7938249" y="4194861"/>
            <a:ext cx="86402" cy="102395"/>
          </a:xfrm>
          <a:prstGeom prst="rect">
            <a:avLst/>
          </a:prstGeom>
          <a:solidFill>
            <a:srgbClr val="FFC27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4186256-AB1E-C0EB-09B3-0EF283E6490C}"/>
              </a:ext>
            </a:extLst>
          </p:cNvPr>
          <p:cNvSpPr/>
          <p:nvPr/>
        </p:nvSpPr>
        <p:spPr bwMode="auto">
          <a:xfrm>
            <a:off x="7938202" y="4323248"/>
            <a:ext cx="86402" cy="102395"/>
          </a:xfrm>
          <a:prstGeom prst="rect">
            <a:avLst/>
          </a:prstGeom>
          <a:solidFill>
            <a:srgbClr val="FFBAE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49F2C963-844A-9691-6C52-C634BB2AFBCC}"/>
              </a:ext>
            </a:extLst>
          </p:cNvPr>
          <p:cNvSpPr/>
          <p:nvPr/>
        </p:nvSpPr>
        <p:spPr bwMode="auto">
          <a:xfrm>
            <a:off x="7938202" y="4442207"/>
            <a:ext cx="86402" cy="102395"/>
          </a:xfrm>
          <a:prstGeom prst="rect">
            <a:avLst/>
          </a:prstGeom>
          <a:solidFill>
            <a:srgbClr val="98E29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507F549-392F-8724-72B9-206D51A69736}"/>
              </a:ext>
            </a:extLst>
          </p:cNvPr>
          <p:cNvSpPr/>
          <p:nvPr/>
        </p:nvSpPr>
        <p:spPr bwMode="auto">
          <a:xfrm>
            <a:off x="7938202" y="4561342"/>
            <a:ext cx="86402" cy="102395"/>
          </a:xfrm>
          <a:prstGeom prst="rect">
            <a:avLst/>
          </a:prstGeom>
          <a:solidFill>
            <a:srgbClr val="C5D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B360ED90-A4CA-A0FE-05DC-B9DDD0FFA52C}"/>
              </a:ext>
            </a:extLst>
          </p:cNvPr>
          <p:cNvSpPr/>
          <p:nvPr/>
        </p:nvSpPr>
        <p:spPr bwMode="auto">
          <a:xfrm>
            <a:off x="7938247" y="4674457"/>
            <a:ext cx="86402" cy="102395"/>
          </a:xfrm>
          <a:prstGeom prst="rect">
            <a:avLst/>
          </a:prstGeom>
          <a:solidFill>
            <a:srgbClr val="63EAC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B309813-EE50-839D-4C55-69B3E99DB1B0}"/>
              </a:ext>
            </a:extLst>
          </p:cNvPr>
          <p:cNvSpPr/>
          <p:nvPr/>
        </p:nvSpPr>
        <p:spPr bwMode="auto">
          <a:xfrm>
            <a:off x="7938247" y="4802581"/>
            <a:ext cx="86402" cy="102395"/>
          </a:xfrm>
          <a:prstGeom prst="rect">
            <a:avLst/>
          </a:prstGeom>
          <a:solidFill>
            <a:srgbClr val="CFDA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D7947FE-A362-495E-4918-A253A792687E}"/>
              </a:ext>
            </a:extLst>
          </p:cNvPr>
          <p:cNvSpPr/>
          <p:nvPr/>
        </p:nvSpPr>
        <p:spPr bwMode="auto">
          <a:xfrm>
            <a:off x="7938202" y="4933712"/>
            <a:ext cx="86402" cy="102395"/>
          </a:xfrm>
          <a:prstGeom prst="rect">
            <a:avLst/>
          </a:prstGeom>
          <a:solidFill>
            <a:srgbClr val="C0C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0454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5376F-197E-4753-A71B-940B61427A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85B3DB-A46E-467F-ADDF-6A8B3C6D3B81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DB73A53-EA40-4C7A-8811-BDB95373888D}"/>
              </a:ext>
            </a:extLst>
          </p:cNvPr>
          <p:cNvSpPr txBox="1">
            <a:spLocks/>
          </p:cNvSpPr>
          <p:nvPr/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en-GB"/>
            </a:defPPr>
            <a:lvl1pPr algn="ctr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lang="en-GB" sz="9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1FD865-804E-48C1-A695-A06457E96645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3E61316-D664-4FC1-90E5-DE5618638C4B}"/>
              </a:ext>
            </a:extLst>
          </p:cNvPr>
          <p:cNvSpPr txBox="1">
            <a:spLocks/>
          </p:cNvSpPr>
          <p:nvPr/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en-GB"/>
            </a:defPPr>
            <a:lvl1pPr algn="ctr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lang="en-GB" sz="9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1FD865-804E-48C1-A695-A06457E96645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CB4978-A11F-4C74-A662-A5C067D1D759}"/>
              </a:ext>
            </a:extLst>
          </p:cNvPr>
          <p:cNvCxnSpPr/>
          <p:nvPr/>
        </p:nvCxnSpPr>
        <p:spPr bwMode="auto">
          <a:xfrm>
            <a:off x="4737910" y="1371906"/>
            <a:ext cx="0" cy="3365178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E64F165-879C-431D-AFB3-6A320F083A55}"/>
              </a:ext>
            </a:extLst>
          </p:cNvPr>
          <p:cNvCxnSpPr/>
          <p:nvPr/>
        </p:nvCxnSpPr>
        <p:spPr bwMode="auto">
          <a:xfrm>
            <a:off x="4737910" y="1371906"/>
            <a:ext cx="0" cy="3365178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2AF8204-0DD9-4F38-87C1-14505DBE0597}"/>
              </a:ext>
            </a:extLst>
          </p:cNvPr>
          <p:cNvCxnSpPr/>
          <p:nvPr/>
        </p:nvCxnSpPr>
        <p:spPr bwMode="auto">
          <a:xfrm>
            <a:off x="4737910" y="1371906"/>
            <a:ext cx="0" cy="3365178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30" name="Immagine 29" descr="Immagine che contiene fuochi d'artificio&#10;&#10;Descrizione generata automaticamente con attendibilità media">
            <a:extLst>
              <a:ext uri="{FF2B5EF4-FFF2-40B4-BE49-F238E27FC236}">
                <a16:creationId xmlns:a16="http://schemas.microsoft.com/office/drawing/2014/main" id="{2306618C-955A-46BE-E73A-4D97D69463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5" t="24196" r="30081" b="13619"/>
          <a:stretch/>
        </p:blipFill>
        <p:spPr>
          <a:xfrm>
            <a:off x="-10633" y="-74381"/>
            <a:ext cx="4582633" cy="5281381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CFB18867-AE5A-5061-9922-A2F0609FAF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9" r="10878" b="-5175"/>
          <a:stretch/>
        </p:blipFill>
        <p:spPr>
          <a:xfrm>
            <a:off x="4544027" y="-74381"/>
            <a:ext cx="4672544" cy="4646381"/>
          </a:xfrm>
          <a:prstGeom prst="rect">
            <a:avLst/>
          </a:prstGeom>
        </p:spPr>
      </p:pic>
      <p:pic>
        <p:nvPicPr>
          <p:cNvPr id="35" name="Immagine 34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D04805CB-4017-78B4-FA9E-9CBF53EAB4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027" y="4271058"/>
            <a:ext cx="4672544" cy="940042"/>
          </a:xfrm>
          <a:prstGeom prst="rect">
            <a:avLst/>
          </a:prstGeom>
        </p:spPr>
      </p:pic>
      <p:cxnSp>
        <p:nvCxnSpPr>
          <p:cNvPr id="37" name="Connettore 1 36">
            <a:extLst>
              <a:ext uri="{FF2B5EF4-FFF2-40B4-BE49-F238E27FC236}">
                <a16:creationId xmlns:a16="http://schemas.microsoft.com/office/drawing/2014/main" id="{086D0204-989F-4C8E-3F94-B4CDC95CE369}"/>
              </a:ext>
            </a:extLst>
          </p:cNvPr>
          <p:cNvCxnSpPr>
            <a:cxnSpLocks/>
          </p:cNvCxnSpPr>
          <p:nvPr/>
        </p:nvCxnSpPr>
        <p:spPr bwMode="auto">
          <a:xfrm>
            <a:off x="4572000" y="-104175"/>
            <a:ext cx="0" cy="4676175"/>
          </a:xfrm>
          <a:prstGeom prst="line">
            <a:avLst/>
          </a:prstGeom>
          <a:ln w="952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8" name="Rectangle 2">
            <a:extLst>
              <a:ext uri="{FF2B5EF4-FFF2-40B4-BE49-F238E27FC236}">
                <a16:creationId xmlns:a16="http://schemas.microsoft.com/office/drawing/2014/main" id="{8B1D6F27-A08B-D76A-2B2C-3A9BF0BC6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235" y="4652808"/>
            <a:ext cx="4652829" cy="402514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lang="en-GB" altLang="en-US" sz="280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5pPr>
            <a:lvl6pPr marL="4572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2400" dirty="0">
                <a:solidFill>
                  <a:schemeClr val="bg1"/>
                </a:solidFill>
                <a:latin typeface="Arial Body"/>
              </a:rPr>
              <a:t>  Modularity community detection</a:t>
            </a:r>
            <a:endParaRPr kumimoji="0" lang="en-GB" altLang="en-US" sz="2400" b="0" i="0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dy"/>
              <a:cs typeface="+mj-cs"/>
            </a:endParaRPr>
          </a:p>
        </p:txBody>
      </p:sp>
      <p:cxnSp>
        <p:nvCxnSpPr>
          <p:cNvPr id="43" name="Connettore 1 42">
            <a:extLst>
              <a:ext uri="{FF2B5EF4-FFF2-40B4-BE49-F238E27FC236}">
                <a16:creationId xmlns:a16="http://schemas.microsoft.com/office/drawing/2014/main" id="{1A86CF8E-9077-813D-3FE3-FD91BA62A289}"/>
              </a:ext>
            </a:extLst>
          </p:cNvPr>
          <p:cNvCxnSpPr>
            <a:cxnSpLocks/>
          </p:cNvCxnSpPr>
          <p:nvPr/>
        </p:nvCxnSpPr>
        <p:spPr bwMode="auto">
          <a:xfrm flipH="1">
            <a:off x="4572000" y="5084210"/>
            <a:ext cx="3286" cy="152400"/>
          </a:xfrm>
          <a:prstGeom prst="line">
            <a:avLst/>
          </a:prstGeom>
          <a:ln w="952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0D47922-E707-AF17-9871-5E964D582CB2}"/>
              </a:ext>
            </a:extLst>
          </p:cNvPr>
          <p:cNvSpPr txBox="1"/>
          <p:nvPr/>
        </p:nvSpPr>
        <p:spPr>
          <a:xfrm>
            <a:off x="156540" y="4372658"/>
            <a:ext cx="1658065" cy="6309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1000" b="1" dirty="0">
                <a:solidFill>
                  <a:schemeClr val="bg1"/>
                </a:solidFill>
              </a:rPr>
              <a:t>With hubs:</a:t>
            </a:r>
          </a:p>
          <a:p>
            <a:r>
              <a:rPr lang="it-IT" sz="800" dirty="0" err="1">
                <a:solidFill>
                  <a:schemeClr val="bg1"/>
                </a:solidFill>
              </a:rPr>
              <a:t>Modularity</a:t>
            </a:r>
            <a:r>
              <a:rPr lang="it-IT" sz="800" dirty="0">
                <a:solidFill>
                  <a:schemeClr val="bg1"/>
                </a:solidFill>
              </a:rPr>
              <a:t>: 0,515</a:t>
            </a:r>
          </a:p>
          <a:p>
            <a:r>
              <a:rPr lang="it-IT" sz="800" dirty="0" err="1">
                <a:solidFill>
                  <a:schemeClr val="bg1"/>
                </a:solidFill>
              </a:rPr>
              <a:t>Number</a:t>
            </a:r>
            <a:r>
              <a:rPr lang="it-IT" sz="800" dirty="0">
                <a:solidFill>
                  <a:schemeClr val="bg1"/>
                </a:solidFill>
              </a:rPr>
              <a:t> of Communities: 293</a:t>
            </a:r>
            <a:br>
              <a:rPr lang="it-IT" sz="800" dirty="0">
                <a:solidFill>
                  <a:schemeClr val="bg1"/>
                </a:solidFill>
              </a:rPr>
            </a:br>
            <a:r>
              <a:rPr lang="it-IT" sz="800" dirty="0" err="1">
                <a:solidFill>
                  <a:schemeClr val="bg1"/>
                </a:solidFill>
              </a:rPr>
              <a:t>Average</a:t>
            </a:r>
            <a:r>
              <a:rPr lang="it-IT" sz="800" dirty="0">
                <a:solidFill>
                  <a:schemeClr val="bg1"/>
                </a:solidFill>
              </a:rPr>
              <a:t> Degree: 2,878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E5826AFC-DDAF-57A7-5C67-0306FBD2C434}"/>
              </a:ext>
            </a:extLst>
          </p:cNvPr>
          <p:cNvSpPr txBox="1"/>
          <p:nvPr/>
        </p:nvSpPr>
        <p:spPr>
          <a:xfrm>
            <a:off x="7380099" y="4372658"/>
            <a:ext cx="1658071" cy="63094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1000" b="1" dirty="0">
                <a:solidFill>
                  <a:schemeClr val="bg1"/>
                </a:solidFill>
              </a:rPr>
              <a:t>No hubs:</a:t>
            </a:r>
          </a:p>
          <a:p>
            <a:r>
              <a:rPr lang="it-IT" sz="800" dirty="0" err="1">
                <a:solidFill>
                  <a:schemeClr val="bg1"/>
                </a:solidFill>
              </a:rPr>
              <a:t>Modularity</a:t>
            </a:r>
            <a:r>
              <a:rPr lang="it-IT" sz="800" dirty="0">
                <a:solidFill>
                  <a:schemeClr val="bg1"/>
                </a:solidFill>
              </a:rPr>
              <a:t>: 0,826</a:t>
            </a:r>
          </a:p>
          <a:p>
            <a:r>
              <a:rPr lang="it-IT" sz="800" dirty="0" err="1">
                <a:solidFill>
                  <a:schemeClr val="bg1"/>
                </a:solidFill>
              </a:rPr>
              <a:t>Number</a:t>
            </a:r>
            <a:r>
              <a:rPr lang="it-IT" sz="800" dirty="0">
                <a:solidFill>
                  <a:schemeClr val="bg1"/>
                </a:solidFill>
              </a:rPr>
              <a:t> of Communities: 36875</a:t>
            </a:r>
            <a:br>
              <a:rPr lang="it-IT" sz="800" dirty="0">
                <a:solidFill>
                  <a:schemeClr val="bg1"/>
                </a:solidFill>
              </a:rPr>
            </a:br>
            <a:r>
              <a:rPr lang="it-IT" sz="800" dirty="0" err="1">
                <a:solidFill>
                  <a:schemeClr val="bg1"/>
                </a:solidFill>
              </a:rPr>
              <a:t>Average</a:t>
            </a:r>
            <a:r>
              <a:rPr lang="it-IT" sz="800" dirty="0">
                <a:solidFill>
                  <a:schemeClr val="bg1"/>
                </a:solidFill>
              </a:rPr>
              <a:t> Degree: 1,191</a:t>
            </a:r>
          </a:p>
        </p:txBody>
      </p:sp>
    </p:spTree>
    <p:extLst>
      <p:ext uri="{BB962C8B-B14F-4D97-AF65-F5344CB8AC3E}">
        <p14:creationId xmlns:p14="http://schemas.microsoft.com/office/powerpoint/2010/main" val="3279413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89">
            <a:extLst>
              <a:ext uri="{FF2B5EF4-FFF2-40B4-BE49-F238E27FC236}">
                <a16:creationId xmlns:a16="http://schemas.microsoft.com/office/drawing/2014/main" id="{1501E8CE-42E6-90F4-BFA6-F011BA95914C}"/>
              </a:ext>
            </a:extLst>
          </p:cNvPr>
          <p:cNvGrpSpPr/>
          <p:nvPr/>
        </p:nvGrpSpPr>
        <p:grpSpPr>
          <a:xfrm>
            <a:off x="2991207" y="647970"/>
            <a:ext cx="5915863" cy="4078800"/>
            <a:chOff x="3241935" y="853650"/>
            <a:chExt cx="5915863" cy="4078800"/>
          </a:xfrm>
        </p:grpSpPr>
        <p:grpSp>
          <p:nvGrpSpPr>
            <p:cNvPr id="71" name="Group 90">
              <a:extLst>
                <a:ext uri="{FF2B5EF4-FFF2-40B4-BE49-F238E27FC236}">
                  <a16:creationId xmlns:a16="http://schemas.microsoft.com/office/drawing/2014/main" id="{21FE4349-366F-D922-351E-3DAC81E0A467}"/>
                </a:ext>
              </a:extLst>
            </p:cNvPr>
            <p:cNvGrpSpPr/>
            <p:nvPr/>
          </p:nvGrpSpPr>
          <p:grpSpPr>
            <a:xfrm>
              <a:off x="3276600" y="1039050"/>
              <a:ext cx="5860445" cy="3684387"/>
              <a:chOff x="3276600" y="1039050"/>
              <a:chExt cx="5860445" cy="3684387"/>
            </a:xfrm>
          </p:grpSpPr>
          <p:pic>
            <p:nvPicPr>
              <p:cNvPr id="73" name="Picture 2">
                <a:extLst>
                  <a:ext uri="{FF2B5EF4-FFF2-40B4-BE49-F238E27FC236}">
                    <a16:creationId xmlns:a16="http://schemas.microsoft.com/office/drawing/2014/main" id="{F2815585-F1AE-8162-EA31-EA9A4DA675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998" r="12619"/>
              <a:stretch/>
            </p:blipFill>
            <p:spPr bwMode="auto">
              <a:xfrm>
                <a:off x="3276600" y="1039050"/>
                <a:ext cx="5860445" cy="3684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" name="Rectangle 94">
                <a:extLst>
                  <a:ext uri="{FF2B5EF4-FFF2-40B4-BE49-F238E27FC236}">
                    <a16:creationId xmlns:a16="http://schemas.microsoft.com/office/drawing/2014/main" id="{998BD383-A462-6362-FBD0-FEF2585341AE}"/>
                  </a:ext>
                </a:extLst>
              </p:cNvPr>
              <p:cNvSpPr/>
              <p:nvPr/>
            </p:nvSpPr>
            <p:spPr bwMode="auto">
              <a:xfrm>
                <a:off x="7259782" y="1905000"/>
                <a:ext cx="1877263" cy="191885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</p:grpSp>
        <p:sp>
          <p:nvSpPr>
            <p:cNvPr id="72" name="Rectangle 91">
              <a:extLst>
                <a:ext uri="{FF2B5EF4-FFF2-40B4-BE49-F238E27FC236}">
                  <a16:creationId xmlns:a16="http://schemas.microsoft.com/office/drawing/2014/main" id="{21F0C3D9-782E-0311-89E3-DB0AC658754D}"/>
                </a:ext>
              </a:extLst>
            </p:cNvPr>
            <p:cNvSpPr/>
            <p:nvPr/>
          </p:nvSpPr>
          <p:spPr bwMode="auto">
            <a:xfrm>
              <a:off x="3241935" y="853650"/>
              <a:ext cx="5915863" cy="407880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-64" charset="-128"/>
              </a:endParaRPr>
            </a:p>
          </p:txBody>
        </p:sp>
      </p:grp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 bwMode="auto">
          <a:xfrm>
            <a:off x="0" y="-105291"/>
            <a:ext cx="184731" cy="36933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85858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3EF798-D4BF-4CE5-972F-32B7F8D53192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F244A2FE-A26F-4691-A120-D2BD0BDFB10C}"/>
              </a:ext>
            </a:extLst>
          </p:cNvPr>
          <p:cNvSpPr txBox="1">
            <a:spLocks/>
          </p:cNvSpPr>
          <p:nvPr/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lang="en-GB" sz="9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DEC1D1-A7A5-4B2F-849A-DB58B1AE9495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9B1B79B-632B-4C30-B0B9-8370C6D32E0A}"/>
              </a:ext>
            </a:extLst>
          </p:cNvPr>
          <p:cNvSpPr txBox="1">
            <a:spLocks/>
          </p:cNvSpPr>
          <p:nvPr/>
        </p:nvSpPr>
        <p:spPr bwMode="auto">
          <a:xfrm>
            <a:off x="145876" y="140875"/>
            <a:ext cx="8720118" cy="68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lang="en-GB" altLang="en-US" sz="280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5pPr>
            <a:lvl6pPr marL="4572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r>
              <a:rPr lang="en-GB" sz="1800" dirty="0"/>
              <a:t>Topic </a:t>
            </a:r>
            <a:r>
              <a:rPr lang="en-GB" sz="1800" dirty="0" err="1"/>
              <a:t>Modeling</a:t>
            </a:r>
            <a:endParaRPr lang="en-GB" sz="19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6CC1C0D-A09F-CA4D-3D23-6FAD161D0F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42" y="4796675"/>
            <a:ext cx="2705100" cy="228600"/>
          </a:xfrm>
          <a:prstGeom prst="rect">
            <a:avLst/>
          </a:prstGeom>
        </p:spPr>
      </p:pic>
      <p:grpSp>
        <p:nvGrpSpPr>
          <p:cNvPr id="29" name="Gruppo 28">
            <a:extLst>
              <a:ext uri="{FF2B5EF4-FFF2-40B4-BE49-F238E27FC236}">
                <a16:creationId xmlns:a16="http://schemas.microsoft.com/office/drawing/2014/main" id="{AC2F0D18-E356-D48F-24B3-747E54F957CD}"/>
              </a:ext>
            </a:extLst>
          </p:cNvPr>
          <p:cNvGrpSpPr/>
          <p:nvPr/>
        </p:nvGrpSpPr>
        <p:grpSpPr>
          <a:xfrm>
            <a:off x="82003" y="3564206"/>
            <a:ext cx="8979994" cy="1500878"/>
            <a:chOff x="13185" y="3483211"/>
            <a:chExt cx="7846842" cy="1263947"/>
          </a:xfrm>
        </p:grpSpPr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C680928C-6BB0-CA16-7136-356E5B8841C7}"/>
                </a:ext>
              </a:extLst>
            </p:cNvPr>
            <p:cNvSpPr txBox="1"/>
            <p:nvPr/>
          </p:nvSpPr>
          <p:spPr>
            <a:xfrm>
              <a:off x="5128215" y="3483211"/>
              <a:ext cx="2731812" cy="285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i="1" dirty="0"/>
                <a:t>Fig.3 </a:t>
              </a:r>
              <a:r>
                <a:rPr lang="it-IT" sz="800" i="1" dirty="0" err="1"/>
                <a:t>European</a:t>
              </a:r>
              <a:r>
                <a:rPr lang="it-IT" sz="800" i="1" dirty="0"/>
                <a:t> Central </a:t>
              </a:r>
              <a:r>
                <a:rPr lang="it-IT" sz="800" i="1" dirty="0" err="1"/>
                <a:t>Bank’s</a:t>
              </a:r>
              <a:r>
                <a:rPr lang="it-IT" sz="800" i="1" dirty="0"/>
                <a:t> </a:t>
              </a:r>
              <a:r>
                <a:rPr lang="it-IT" sz="800" i="1" dirty="0" err="1"/>
                <a:t>Topic</a:t>
              </a:r>
              <a:r>
                <a:rPr lang="it-IT" sz="800" i="1" dirty="0"/>
                <a:t> </a:t>
              </a:r>
              <a:r>
                <a:rPr lang="it-IT" sz="800" i="1" dirty="0" err="1"/>
                <a:t>Modeling</a:t>
              </a:r>
              <a:r>
                <a:rPr lang="it-IT" sz="800" i="1" dirty="0"/>
                <a:t> Network </a:t>
              </a:r>
              <a:r>
                <a:rPr lang="it-IT" sz="800" i="1" dirty="0" err="1"/>
                <a:t>Graph</a:t>
              </a:r>
              <a:endParaRPr lang="it-IT" sz="800" i="1" dirty="0"/>
            </a:p>
            <a:p>
              <a:endParaRPr lang="it-IT" sz="800" i="1" dirty="0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BA78B04C-AB39-2CA7-2D66-5B3577BBFDCD}"/>
                </a:ext>
              </a:extLst>
            </p:cNvPr>
            <p:cNvSpPr txBox="1"/>
            <p:nvPr/>
          </p:nvSpPr>
          <p:spPr>
            <a:xfrm>
              <a:off x="13185" y="3501126"/>
              <a:ext cx="2406725" cy="323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" i="1" dirty="0"/>
                <a:t>Fig. 1 Federal </a:t>
              </a:r>
              <a:r>
                <a:rPr lang="it-IT" sz="800" i="1" dirty="0" err="1"/>
                <a:t>Reserve’s</a:t>
              </a:r>
              <a:r>
                <a:rPr lang="it-IT" sz="800" i="1" dirty="0"/>
                <a:t> </a:t>
              </a:r>
              <a:r>
                <a:rPr lang="it-IT" sz="800" i="1" dirty="0" err="1"/>
                <a:t>Topic</a:t>
              </a:r>
              <a:r>
                <a:rPr lang="it-IT" sz="800" i="1" dirty="0"/>
                <a:t> </a:t>
              </a:r>
              <a:r>
                <a:rPr lang="it-IT" sz="800" i="1" dirty="0" err="1"/>
                <a:t>Modeling</a:t>
              </a:r>
              <a:r>
                <a:rPr lang="it-IT" sz="800" i="1" dirty="0"/>
                <a:t> Network </a:t>
              </a:r>
              <a:r>
                <a:rPr lang="it-IT" sz="800" i="1" dirty="0" err="1"/>
                <a:t>Graph</a:t>
              </a:r>
              <a:endParaRPr lang="it-IT" sz="800" i="1" dirty="0"/>
            </a:p>
            <a:p>
              <a:endParaRPr lang="it-IT" sz="1100" i="1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C11AB90-664A-7E50-1F93-8BDEF450EB04}"/>
                </a:ext>
              </a:extLst>
            </p:cNvPr>
            <p:cNvSpPr txBox="1"/>
            <p:nvPr/>
          </p:nvSpPr>
          <p:spPr>
            <a:xfrm>
              <a:off x="2733243" y="4228778"/>
              <a:ext cx="2406726" cy="518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800" i="1" dirty="0"/>
                <a:t>Fig. 2 Bank of </a:t>
              </a:r>
              <a:r>
                <a:rPr lang="it-IT" sz="800" i="1" dirty="0" err="1"/>
                <a:t>England’s</a:t>
              </a:r>
              <a:r>
                <a:rPr lang="it-IT" sz="800" i="1" dirty="0"/>
                <a:t> </a:t>
              </a:r>
              <a:r>
                <a:rPr lang="it-IT" sz="800" i="1" dirty="0" err="1"/>
                <a:t>Topic</a:t>
              </a:r>
              <a:r>
                <a:rPr lang="it-IT" sz="800" i="1" dirty="0"/>
                <a:t> </a:t>
              </a:r>
              <a:r>
                <a:rPr lang="it-IT" sz="800" i="1" dirty="0" err="1"/>
                <a:t>Modeling</a:t>
              </a:r>
              <a:r>
                <a:rPr lang="it-IT" sz="800" i="1" dirty="0"/>
                <a:t> Network </a:t>
              </a:r>
              <a:r>
                <a:rPr lang="it-IT" sz="800" i="1" dirty="0" err="1"/>
                <a:t>Graph</a:t>
              </a:r>
              <a:endParaRPr lang="it-IT" sz="800" i="1" dirty="0"/>
            </a:p>
            <a:p>
              <a:endParaRPr lang="it-IT" sz="800" i="1" dirty="0"/>
            </a:p>
            <a:p>
              <a:endParaRPr lang="it-IT" i="1" dirty="0"/>
            </a:p>
          </p:txBody>
        </p:sp>
      </p:grpSp>
      <p:pic>
        <p:nvPicPr>
          <p:cNvPr id="12" name="Elemento grafico 11" descr="Diagramma di dispersione con riempimento a tinta unita">
            <a:extLst>
              <a:ext uri="{FF2B5EF4-FFF2-40B4-BE49-F238E27FC236}">
                <a16:creationId xmlns:a16="http://schemas.microsoft.com/office/drawing/2014/main" id="{267AD2E5-B0F1-E111-B1A1-D7D819F947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61402" y="207188"/>
            <a:ext cx="238018" cy="238018"/>
          </a:xfrm>
          <a:prstGeom prst="rect">
            <a:avLst/>
          </a:prstGeom>
        </p:spPr>
      </p:pic>
      <p:grpSp>
        <p:nvGrpSpPr>
          <p:cNvPr id="68" name="Gruppo 67">
            <a:extLst>
              <a:ext uri="{FF2B5EF4-FFF2-40B4-BE49-F238E27FC236}">
                <a16:creationId xmlns:a16="http://schemas.microsoft.com/office/drawing/2014/main" id="{436D63B6-5E1E-6A2A-3E6C-A5E442198052}"/>
              </a:ext>
            </a:extLst>
          </p:cNvPr>
          <p:cNvGrpSpPr/>
          <p:nvPr/>
        </p:nvGrpSpPr>
        <p:grpSpPr>
          <a:xfrm>
            <a:off x="632613" y="888818"/>
            <a:ext cx="7431767" cy="3549083"/>
            <a:chOff x="632613" y="1157768"/>
            <a:chExt cx="7431767" cy="3549083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A45E297E-8937-8C3F-4383-D0B76D9E2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779" y="2643028"/>
              <a:ext cx="1262473" cy="924434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2E60D48-DEE7-B360-5300-E8228D4B4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815" y="3499148"/>
              <a:ext cx="1330304" cy="987706"/>
            </a:xfrm>
            <a:prstGeom prst="rect">
              <a:avLst/>
            </a:prstGeom>
          </p:spPr>
        </p:pic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107BC381-3EF5-911C-14DC-A3F30E9E10CF}"/>
                </a:ext>
              </a:extLst>
            </p:cNvPr>
            <p:cNvGrpSpPr/>
            <p:nvPr/>
          </p:nvGrpSpPr>
          <p:grpSpPr>
            <a:xfrm>
              <a:off x="3561672" y="1157768"/>
              <a:ext cx="1888527" cy="1723017"/>
              <a:chOff x="3620592" y="1450049"/>
              <a:chExt cx="1888527" cy="1723017"/>
            </a:xfrm>
          </p:grpSpPr>
          <p:pic>
            <p:nvPicPr>
              <p:cNvPr id="14" name="Immagine 13" descr="Immagine che contiene decorato&#10;&#10;Descrizione generata automaticamente">
                <a:extLst>
                  <a:ext uri="{FF2B5EF4-FFF2-40B4-BE49-F238E27FC236}">
                    <a16:creationId xmlns:a16="http://schemas.microsoft.com/office/drawing/2014/main" id="{738CAC38-03BC-B9A6-358B-9EC7AF00C8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53244" y="1749755"/>
                <a:ext cx="1637512" cy="1190105"/>
              </a:xfrm>
              <a:prstGeom prst="rect">
                <a:avLst/>
              </a:prstGeom>
            </p:spPr>
          </p:pic>
          <p:sp>
            <p:nvSpPr>
              <p:cNvPr id="28" name="Ovale 27">
                <a:extLst>
                  <a:ext uri="{FF2B5EF4-FFF2-40B4-BE49-F238E27FC236}">
                    <a16:creationId xmlns:a16="http://schemas.microsoft.com/office/drawing/2014/main" id="{B9A24A3B-EED8-D4C3-A596-BB1DD4BAD3E0}"/>
                  </a:ext>
                </a:extLst>
              </p:cNvPr>
              <p:cNvSpPr/>
              <p:nvPr/>
            </p:nvSpPr>
            <p:spPr bwMode="auto">
              <a:xfrm>
                <a:off x="3692899" y="1526250"/>
                <a:ext cx="1743914" cy="1570617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  <p:sp>
            <p:nvSpPr>
              <p:cNvPr id="30" name="Ovale 29">
                <a:extLst>
                  <a:ext uri="{FF2B5EF4-FFF2-40B4-BE49-F238E27FC236}">
                    <a16:creationId xmlns:a16="http://schemas.microsoft.com/office/drawing/2014/main" id="{55FE8AF7-A580-FC04-D9EC-87636B1EE0FD}"/>
                  </a:ext>
                </a:extLst>
              </p:cNvPr>
              <p:cNvSpPr/>
              <p:nvPr/>
            </p:nvSpPr>
            <p:spPr bwMode="auto">
              <a:xfrm>
                <a:off x="3620592" y="1450049"/>
                <a:ext cx="1888527" cy="1723017"/>
              </a:xfrm>
              <a:prstGeom prst="ellipse">
                <a:avLst/>
              </a:prstGeom>
              <a:noFill/>
              <a:ln w="9525" cap="flat" cmpd="sng" algn="ctr">
                <a:solidFill>
                  <a:srgbClr val="C0C0C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</p:grpSp>
        <p:grpSp>
          <p:nvGrpSpPr>
            <p:cNvPr id="47" name="Gruppo 46">
              <a:extLst>
                <a:ext uri="{FF2B5EF4-FFF2-40B4-BE49-F238E27FC236}">
                  <a16:creationId xmlns:a16="http://schemas.microsoft.com/office/drawing/2014/main" id="{E962B698-A5AD-9E2E-841B-A05A117BF1A0}"/>
                </a:ext>
              </a:extLst>
            </p:cNvPr>
            <p:cNvGrpSpPr/>
            <p:nvPr/>
          </p:nvGrpSpPr>
          <p:grpSpPr>
            <a:xfrm>
              <a:off x="632613" y="2440872"/>
              <a:ext cx="1456731" cy="1340889"/>
              <a:chOff x="504523" y="855805"/>
              <a:chExt cx="1456731" cy="1340889"/>
            </a:xfrm>
          </p:grpSpPr>
          <p:pic>
            <p:nvPicPr>
              <p:cNvPr id="9" name="Immagine 8">
                <a:extLst>
                  <a:ext uri="{FF2B5EF4-FFF2-40B4-BE49-F238E27FC236}">
                    <a16:creationId xmlns:a16="http://schemas.microsoft.com/office/drawing/2014/main" id="{6FECB9BA-78C4-1F68-ABB8-F908864D7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254" y="1080809"/>
                <a:ext cx="1262473" cy="897380"/>
              </a:xfrm>
              <a:prstGeom prst="rect">
                <a:avLst/>
              </a:prstGeom>
            </p:spPr>
          </p:pic>
          <p:sp>
            <p:nvSpPr>
              <p:cNvPr id="31" name="Ovale 30">
                <a:extLst>
                  <a:ext uri="{FF2B5EF4-FFF2-40B4-BE49-F238E27FC236}">
                    <a16:creationId xmlns:a16="http://schemas.microsoft.com/office/drawing/2014/main" id="{CF4C7191-47C9-D6D7-5B2E-F6854C541F53}"/>
                  </a:ext>
                </a:extLst>
              </p:cNvPr>
              <p:cNvSpPr/>
              <p:nvPr/>
            </p:nvSpPr>
            <p:spPr bwMode="auto">
              <a:xfrm>
                <a:off x="504523" y="855805"/>
                <a:ext cx="1456731" cy="1340889"/>
              </a:xfrm>
              <a:prstGeom prst="ellipse">
                <a:avLst/>
              </a:prstGeom>
              <a:noFill/>
              <a:ln w="9525" cap="flat" cmpd="sng" algn="ctr">
                <a:solidFill>
                  <a:srgbClr val="C0C0C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  <p:sp>
            <p:nvSpPr>
              <p:cNvPr id="32" name="Ovale 31">
                <a:extLst>
                  <a:ext uri="{FF2B5EF4-FFF2-40B4-BE49-F238E27FC236}">
                    <a16:creationId xmlns:a16="http://schemas.microsoft.com/office/drawing/2014/main" id="{1F1158B2-ED88-DA59-6750-6B9DBC9F11D7}"/>
                  </a:ext>
                </a:extLst>
              </p:cNvPr>
              <p:cNvSpPr/>
              <p:nvPr/>
            </p:nvSpPr>
            <p:spPr bwMode="auto">
              <a:xfrm>
                <a:off x="560101" y="919439"/>
                <a:ext cx="1346357" cy="1214495"/>
              </a:xfrm>
              <a:prstGeom prst="ellipse">
                <a:avLst/>
              </a:prstGeom>
              <a:noFill/>
              <a:ln w="9525" cap="flat" cmpd="sng" algn="ctr">
                <a:solidFill>
                  <a:srgbClr val="1A7D7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</p:grpSp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F160E02B-236A-BF7D-75A7-4BD07F760896}"/>
                </a:ext>
              </a:extLst>
            </p:cNvPr>
            <p:cNvGrpSpPr/>
            <p:nvPr/>
          </p:nvGrpSpPr>
          <p:grpSpPr>
            <a:xfrm>
              <a:off x="3777571" y="3365962"/>
              <a:ext cx="1456731" cy="1340889"/>
              <a:chOff x="656923" y="1008205"/>
              <a:chExt cx="1456731" cy="1340889"/>
            </a:xfrm>
          </p:grpSpPr>
          <p:sp>
            <p:nvSpPr>
              <p:cNvPr id="35" name="Ovale 34">
                <a:extLst>
                  <a:ext uri="{FF2B5EF4-FFF2-40B4-BE49-F238E27FC236}">
                    <a16:creationId xmlns:a16="http://schemas.microsoft.com/office/drawing/2014/main" id="{1270EEE2-C21C-7B9A-D602-E1FA2CF69273}"/>
                  </a:ext>
                </a:extLst>
              </p:cNvPr>
              <p:cNvSpPr/>
              <p:nvPr/>
            </p:nvSpPr>
            <p:spPr bwMode="auto">
              <a:xfrm>
                <a:off x="656923" y="1008205"/>
                <a:ext cx="1456731" cy="1340889"/>
              </a:xfrm>
              <a:prstGeom prst="ellipse">
                <a:avLst/>
              </a:prstGeom>
              <a:noFill/>
              <a:ln w="9525" cap="flat" cmpd="sng" algn="ctr">
                <a:solidFill>
                  <a:srgbClr val="C0C0C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  <p:sp>
            <p:nvSpPr>
              <p:cNvPr id="37" name="Ovale 36">
                <a:extLst>
                  <a:ext uri="{FF2B5EF4-FFF2-40B4-BE49-F238E27FC236}">
                    <a16:creationId xmlns:a16="http://schemas.microsoft.com/office/drawing/2014/main" id="{DDB0D6CC-CF37-C407-45B2-CBCF0C35272A}"/>
                  </a:ext>
                </a:extLst>
              </p:cNvPr>
              <p:cNvSpPr/>
              <p:nvPr/>
            </p:nvSpPr>
            <p:spPr bwMode="auto">
              <a:xfrm>
                <a:off x="712501" y="1071839"/>
                <a:ext cx="1346357" cy="1214495"/>
              </a:xfrm>
              <a:prstGeom prst="ellipse">
                <a:avLst/>
              </a:prstGeom>
              <a:noFill/>
              <a:ln w="9525" cap="flat" cmpd="sng" algn="ctr">
                <a:solidFill>
                  <a:srgbClr val="1A7D7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</p:grpSp>
        <p:grpSp>
          <p:nvGrpSpPr>
            <p:cNvPr id="57" name="Gruppo 56">
              <a:extLst>
                <a:ext uri="{FF2B5EF4-FFF2-40B4-BE49-F238E27FC236}">
                  <a16:creationId xmlns:a16="http://schemas.microsoft.com/office/drawing/2014/main" id="{B800DEAC-DE5A-EE35-3DAF-8B01A1F6680D}"/>
                </a:ext>
              </a:extLst>
            </p:cNvPr>
            <p:cNvGrpSpPr/>
            <p:nvPr/>
          </p:nvGrpSpPr>
          <p:grpSpPr>
            <a:xfrm>
              <a:off x="6607649" y="2440872"/>
              <a:ext cx="1456731" cy="1340889"/>
              <a:chOff x="504523" y="855805"/>
              <a:chExt cx="1456731" cy="1340889"/>
            </a:xfrm>
          </p:grpSpPr>
          <p:sp>
            <p:nvSpPr>
              <p:cNvPr id="54" name="Ovale 53">
                <a:extLst>
                  <a:ext uri="{FF2B5EF4-FFF2-40B4-BE49-F238E27FC236}">
                    <a16:creationId xmlns:a16="http://schemas.microsoft.com/office/drawing/2014/main" id="{1760109B-3894-798E-D64E-33F18D8E8E69}"/>
                  </a:ext>
                </a:extLst>
              </p:cNvPr>
              <p:cNvSpPr/>
              <p:nvPr/>
            </p:nvSpPr>
            <p:spPr bwMode="auto">
              <a:xfrm>
                <a:off x="504523" y="855805"/>
                <a:ext cx="1456731" cy="1340889"/>
              </a:xfrm>
              <a:prstGeom prst="ellipse">
                <a:avLst/>
              </a:prstGeom>
              <a:noFill/>
              <a:ln w="9525" cap="flat" cmpd="sng" algn="ctr">
                <a:solidFill>
                  <a:srgbClr val="C0C0C0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  <p:sp>
            <p:nvSpPr>
              <p:cNvPr id="55" name="Ovale 54">
                <a:extLst>
                  <a:ext uri="{FF2B5EF4-FFF2-40B4-BE49-F238E27FC236}">
                    <a16:creationId xmlns:a16="http://schemas.microsoft.com/office/drawing/2014/main" id="{5BE43748-BFAC-1F88-3539-A238B08E07EB}"/>
                  </a:ext>
                </a:extLst>
              </p:cNvPr>
              <p:cNvSpPr/>
              <p:nvPr/>
            </p:nvSpPr>
            <p:spPr bwMode="auto">
              <a:xfrm>
                <a:off x="560101" y="919439"/>
                <a:ext cx="1346357" cy="1214495"/>
              </a:xfrm>
              <a:prstGeom prst="ellipse">
                <a:avLst/>
              </a:prstGeom>
              <a:noFill/>
              <a:ln w="9525" cap="flat" cmpd="sng" algn="ctr">
                <a:solidFill>
                  <a:srgbClr val="1A7D7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</p:grp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78375C90-5259-88AA-0538-96EB78094D61}"/>
                </a:ext>
              </a:extLst>
            </p:cNvPr>
            <p:cNvCxnSpPr>
              <a:stCxn id="32" idx="7"/>
              <a:endCxn id="30" idx="2"/>
            </p:cNvCxnSpPr>
            <p:nvPr/>
          </p:nvCxnSpPr>
          <p:spPr bwMode="auto">
            <a:xfrm flipV="1">
              <a:off x="1837379" y="2019277"/>
              <a:ext cx="1724293" cy="663088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rgbClr val="C0C0C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16CD3941-F2D0-BD9C-3212-6850C1CD5DEC}"/>
                </a:ext>
              </a:extLst>
            </p:cNvPr>
            <p:cNvCxnSpPr>
              <a:stCxn id="35" idx="0"/>
              <a:endCxn id="30" idx="4"/>
            </p:cNvCxnSpPr>
            <p:nvPr/>
          </p:nvCxnSpPr>
          <p:spPr bwMode="auto">
            <a:xfrm flipH="1" flipV="1">
              <a:off x="4505936" y="2880785"/>
              <a:ext cx="1" cy="485177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rgbClr val="C0C0C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396E15B8-2C27-3024-536C-540BB18F6E50}"/>
                </a:ext>
              </a:extLst>
            </p:cNvPr>
            <p:cNvCxnSpPr>
              <a:stCxn id="54" idx="1"/>
              <a:endCxn id="30" idx="6"/>
            </p:cNvCxnSpPr>
            <p:nvPr/>
          </p:nvCxnSpPr>
          <p:spPr bwMode="auto">
            <a:xfrm flipH="1" flipV="1">
              <a:off x="5450199" y="2019277"/>
              <a:ext cx="1370783" cy="617964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rgbClr val="C0C0C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aphicFrame>
        <p:nvGraphicFramePr>
          <p:cNvPr id="69" name="Tabella 69">
            <a:extLst>
              <a:ext uri="{FF2B5EF4-FFF2-40B4-BE49-F238E27FC236}">
                <a16:creationId xmlns:a16="http://schemas.microsoft.com/office/drawing/2014/main" id="{7B68B643-9A61-8737-9285-B54CB36CA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714259"/>
              </p:ext>
            </p:extLst>
          </p:nvPr>
        </p:nvGraphicFramePr>
        <p:xfrm>
          <a:off x="455311" y="822170"/>
          <a:ext cx="2131796" cy="110559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65898">
                  <a:extLst>
                    <a:ext uri="{9D8B030D-6E8A-4147-A177-3AD203B41FA5}">
                      <a16:colId xmlns:a16="http://schemas.microsoft.com/office/drawing/2014/main" val="3884955245"/>
                    </a:ext>
                  </a:extLst>
                </a:gridCol>
                <a:gridCol w="1065898">
                  <a:extLst>
                    <a:ext uri="{9D8B030D-6E8A-4147-A177-3AD203B41FA5}">
                      <a16:colId xmlns:a16="http://schemas.microsoft.com/office/drawing/2014/main" val="3048119268"/>
                    </a:ext>
                  </a:extLst>
                </a:gridCol>
              </a:tblGrid>
              <a:tr h="199216">
                <a:tc>
                  <a:txBody>
                    <a:bodyPr/>
                    <a:lstStyle/>
                    <a:p>
                      <a:r>
                        <a:rPr lang="it-IT" sz="800" b="0" dirty="0" err="1"/>
                        <a:t>Nodes</a:t>
                      </a:r>
                      <a:endParaRPr lang="it-IT" sz="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b="0" dirty="0"/>
                        <a:t>148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9146368"/>
                  </a:ext>
                </a:extLst>
              </a:tr>
              <a:tr h="199216">
                <a:tc>
                  <a:txBody>
                    <a:bodyPr/>
                    <a:lstStyle/>
                    <a:p>
                      <a:r>
                        <a:rPr lang="it-IT" sz="800" dirty="0" err="1"/>
                        <a:t>Edges</a:t>
                      </a:r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595922"/>
                  </a:ext>
                </a:extLst>
              </a:tr>
              <a:tr h="199216">
                <a:tc>
                  <a:txBody>
                    <a:bodyPr/>
                    <a:lstStyle/>
                    <a:p>
                      <a:r>
                        <a:rPr lang="it-IT" sz="800" dirty="0" err="1"/>
                        <a:t>Density</a:t>
                      </a:r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dirty="0"/>
                        <a:t>0.02758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375575"/>
                  </a:ext>
                </a:extLst>
              </a:tr>
              <a:tr h="199216">
                <a:tc>
                  <a:txBody>
                    <a:bodyPr/>
                    <a:lstStyle/>
                    <a:p>
                      <a:r>
                        <a:rPr lang="it-IT" sz="800" dirty="0" err="1"/>
                        <a:t>isConnected</a:t>
                      </a:r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i="1" dirty="0" err="1"/>
                        <a:t>true</a:t>
                      </a:r>
                      <a:endParaRPr lang="it-IT" sz="80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555626"/>
                  </a:ext>
                </a:extLst>
              </a:tr>
              <a:tr h="252152">
                <a:tc>
                  <a:txBody>
                    <a:bodyPr/>
                    <a:lstStyle/>
                    <a:p>
                      <a:r>
                        <a:rPr lang="it-IT" sz="800" dirty="0" err="1"/>
                        <a:t>Avg</a:t>
                      </a:r>
                      <a:r>
                        <a:rPr lang="it-IT" sz="800" dirty="0"/>
                        <a:t>. </a:t>
                      </a:r>
                      <a:r>
                        <a:rPr lang="it-IT" sz="800" dirty="0" err="1"/>
                        <a:t>Shortest</a:t>
                      </a:r>
                      <a:r>
                        <a:rPr lang="it-IT" sz="800" dirty="0"/>
                        <a:t> </a:t>
                      </a:r>
                      <a:r>
                        <a:rPr lang="it-IT" sz="800" dirty="0" err="1"/>
                        <a:t>path</a:t>
                      </a:r>
                      <a:endParaRPr lang="it-IT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800" dirty="0"/>
                        <a:t>3.9261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3812590"/>
                  </a:ext>
                </a:extLst>
              </a:tr>
            </a:tbl>
          </a:graphicData>
        </a:graphic>
      </p:graphicFrame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6D0A3DB4-9045-0E46-8C1D-200382428C7A}"/>
              </a:ext>
            </a:extLst>
          </p:cNvPr>
          <p:cNvSpPr txBox="1"/>
          <p:nvPr/>
        </p:nvSpPr>
        <p:spPr>
          <a:xfrm>
            <a:off x="5193407" y="970231"/>
            <a:ext cx="249459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/>
              <a:t>Fig. 4 Connection of </a:t>
            </a:r>
            <a:r>
              <a:rPr lang="it-IT" sz="800" i="1" dirty="0" err="1"/>
              <a:t>topics</a:t>
            </a:r>
            <a:r>
              <a:rPr lang="it-IT" sz="800" i="1" dirty="0"/>
              <a:t> </a:t>
            </a:r>
            <a:r>
              <a:rPr lang="it-IT" sz="800" i="1" dirty="0" err="1"/>
              <a:t>among</a:t>
            </a:r>
            <a:r>
              <a:rPr lang="it-IT" sz="800" i="1" dirty="0"/>
              <a:t> the </a:t>
            </a:r>
            <a:r>
              <a:rPr lang="it-IT" sz="800" i="1" dirty="0" err="1"/>
              <a:t>three</a:t>
            </a:r>
            <a:r>
              <a:rPr lang="it-IT" sz="800" i="1" dirty="0"/>
              <a:t> banks</a:t>
            </a:r>
          </a:p>
          <a:p>
            <a:endParaRPr lang="it-IT" sz="800" i="1" dirty="0"/>
          </a:p>
          <a:p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1525222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89">
            <a:extLst>
              <a:ext uri="{FF2B5EF4-FFF2-40B4-BE49-F238E27FC236}">
                <a16:creationId xmlns:a16="http://schemas.microsoft.com/office/drawing/2014/main" id="{8D619784-FCB5-0363-70EB-BD4D47A674D5}"/>
              </a:ext>
            </a:extLst>
          </p:cNvPr>
          <p:cNvGrpSpPr/>
          <p:nvPr/>
        </p:nvGrpSpPr>
        <p:grpSpPr>
          <a:xfrm>
            <a:off x="3138873" y="641030"/>
            <a:ext cx="5915863" cy="4078800"/>
            <a:chOff x="3241935" y="853650"/>
            <a:chExt cx="5915863" cy="4078800"/>
          </a:xfrm>
        </p:grpSpPr>
        <p:grpSp>
          <p:nvGrpSpPr>
            <p:cNvPr id="66" name="Group 90">
              <a:extLst>
                <a:ext uri="{FF2B5EF4-FFF2-40B4-BE49-F238E27FC236}">
                  <a16:creationId xmlns:a16="http://schemas.microsoft.com/office/drawing/2014/main" id="{4CC96DC1-D781-B8DA-D6E1-959ECF372D68}"/>
                </a:ext>
              </a:extLst>
            </p:cNvPr>
            <p:cNvGrpSpPr/>
            <p:nvPr/>
          </p:nvGrpSpPr>
          <p:grpSpPr>
            <a:xfrm>
              <a:off x="3276600" y="1039050"/>
              <a:ext cx="5860445" cy="3684387"/>
              <a:chOff x="3276600" y="1039050"/>
              <a:chExt cx="5860445" cy="3684387"/>
            </a:xfrm>
          </p:grpSpPr>
          <p:pic>
            <p:nvPicPr>
              <p:cNvPr id="68" name="Picture 2">
                <a:extLst>
                  <a:ext uri="{FF2B5EF4-FFF2-40B4-BE49-F238E27FC236}">
                    <a16:creationId xmlns:a16="http://schemas.microsoft.com/office/drawing/2014/main" id="{D01CD8DC-A382-7E47-D756-B5B2F9EFAE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998" r="12619"/>
              <a:stretch/>
            </p:blipFill>
            <p:spPr bwMode="auto">
              <a:xfrm>
                <a:off x="3276600" y="1039050"/>
                <a:ext cx="5860445" cy="3684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" name="Rectangle 94">
                <a:extLst>
                  <a:ext uri="{FF2B5EF4-FFF2-40B4-BE49-F238E27FC236}">
                    <a16:creationId xmlns:a16="http://schemas.microsoft.com/office/drawing/2014/main" id="{0859D625-0A26-7AF7-4E00-54E8478A1E72}"/>
                  </a:ext>
                </a:extLst>
              </p:cNvPr>
              <p:cNvSpPr/>
              <p:nvPr/>
            </p:nvSpPr>
            <p:spPr bwMode="auto">
              <a:xfrm>
                <a:off x="7259782" y="1905000"/>
                <a:ext cx="1877263" cy="191885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</p:grpSp>
        <p:sp>
          <p:nvSpPr>
            <p:cNvPr id="67" name="Rectangle 91">
              <a:extLst>
                <a:ext uri="{FF2B5EF4-FFF2-40B4-BE49-F238E27FC236}">
                  <a16:creationId xmlns:a16="http://schemas.microsoft.com/office/drawing/2014/main" id="{971DC523-2E1E-C23C-905A-CBE80E107B45}"/>
                </a:ext>
              </a:extLst>
            </p:cNvPr>
            <p:cNvSpPr/>
            <p:nvPr/>
          </p:nvSpPr>
          <p:spPr bwMode="auto">
            <a:xfrm>
              <a:off x="3241935" y="853650"/>
              <a:ext cx="5915863" cy="407880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-64" charset="-128"/>
              </a:endParaRPr>
            </a:p>
          </p:txBody>
        </p:sp>
      </p:grp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 bwMode="auto">
          <a:xfrm>
            <a:off x="0" y="-105291"/>
            <a:ext cx="184731" cy="36933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85858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3EF798-D4BF-4CE5-972F-32B7F8D53192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F244A2FE-A26F-4691-A120-D2BD0BDFB10C}"/>
              </a:ext>
            </a:extLst>
          </p:cNvPr>
          <p:cNvSpPr txBox="1">
            <a:spLocks/>
          </p:cNvSpPr>
          <p:nvPr/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lang="en-GB" sz="9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DEC1D1-A7A5-4B2F-849A-DB58B1AE9495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9B1B79B-632B-4C30-B0B9-8370C6D32E0A}"/>
              </a:ext>
            </a:extLst>
          </p:cNvPr>
          <p:cNvSpPr txBox="1">
            <a:spLocks/>
          </p:cNvSpPr>
          <p:nvPr/>
        </p:nvSpPr>
        <p:spPr bwMode="auto">
          <a:xfrm>
            <a:off x="81808" y="118225"/>
            <a:ext cx="8720118" cy="68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lang="en-GB" altLang="en-US" sz="280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5pPr>
            <a:lvl6pPr marL="4572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r>
              <a:rPr lang="en-GB" sz="1800" dirty="0"/>
              <a:t>Sentiment Analysis</a:t>
            </a:r>
            <a:endParaRPr lang="en-GB" sz="19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6CC1C0D-A09F-CA4D-3D23-6FAD161D0F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42" y="4796675"/>
            <a:ext cx="2705100" cy="228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EC5D490-4978-4538-D8A8-9CEA04B3C8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8" y="978407"/>
            <a:ext cx="2982936" cy="80091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2E08EBE-92DD-68A0-AD67-EC9DE10A37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7" y="2321192"/>
            <a:ext cx="2982936" cy="800911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A69247B6-0DCB-3B7E-54B1-6044F355B5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6" y="3622069"/>
            <a:ext cx="2936126" cy="800911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680928C-6BB0-CA16-7136-356E5B8841C7}"/>
              </a:ext>
            </a:extLst>
          </p:cNvPr>
          <p:cNvSpPr txBox="1"/>
          <p:nvPr/>
        </p:nvSpPr>
        <p:spPr>
          <a:xfrm>
            <a:off x="277573" y="1746014"/>
            <a:ext cx="3139183" cy="255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/>
              <a:t>Fig. 1 </a:t>
            </a:r>
            <a:r>
              <a:rPr lang="it-IT" sz="800" i="1" dirty="0" err="1"/>
              <a:t>European</a:t>
            </a:r>
            <a:r>
              <a:rPr lang="it-IT" sz="800" i="1" dirty="0"/>
              <a:t> Central </a:t>
            </a:r>
            <a:r>
              <a:rPr lang="it-IT" sz="800" i="1" dirty="0" err="1"/>
              <a:t>Bank’s</a:t>
            </a:r>
            <a:r>
              <a:rPr lang="it-IT" sz="800" i="1" dirty="0"/>
              <a:t> tweet </a:t>
            </a:r>
            <a:r>
              <a:rPr lang="it-IT" sz="800" i="1" dirty="0" err="1"/>
              <a:t>Sentimet</a:t>
            </a:r>
            <a:r>
              <a:rPr lang="it-IT" sz="800" i="1" dirty="0"/>
              <a:t> Analysis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A78B04C-AB39-2CA7-2D66-5B3577BBFDCD}"/>
              </a:ext>
            </a:extLst>
          </p:cNvPr>
          <p:cNvSpPr txBox="1"/>
          <p:nvPr/>
        </p:nvSpPr>
        <p:spPr>
          <a:xfrm>
            <a:off x="377395" y="3073668"/>
            <a:ext cx="2781458" cy="456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/>
              <a:t>Fig. 2 Federal </a:t>
            </a:r>
            <a:r>
              <a:rPr lang="it-IT" sz="800" i="1" dirty="0" err="1"/>
              <a:t>Reserve’s</a:t>
            </a:r>
            <a:r>
              <a:rPr lang="it-IT" sz="800" i="1" dirty="0"/>
              <a:t> tweet </a:t>
            </a:r>
            <a:r>
              <a:rPr lang="it-IT" sz="800" i="1" dirty="0" err="1"/>
              <a:t>Sentimet</a:t>
            </a:r>
            <a:r>
              <a:rPr lang="it-IT" sz="800" i="1" dirty="0"/>
              <a:t> Analysis</a:t>
            </a:r>
          </a:p>
          <a:p>
            <a:endParaRPr lang="it-IT" sz="1100" i="1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C11AB90-664A-7E50-1F93-8BDEF450EB04}"/>
              </a:ext>
            </a:extLst>
          </p:cNvPr>
          <p:cNvSpPr txBox="1"/>
          <p:nvPr/>
        </p:nvSpPr>
        <p:spPr>
          <a:xfrm>
            <a:off x="402635" y="4358429"/>
            <a:ext cx="2779622" cy="58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/>
              <a:t>Fig. 3 Bank of </a:t>
            </a:r>
            <a:r>
              <a:rPr lang="it-IT" sz="800" i="1" dirty="0" err="1"/>
              <a:t>England’s</a:t>
            </a:r>
            <a:r>
              <a:rPr lang="it-IT" sz="800" i="1" dirty="0"/>
              <a:t> tweet </a:t>
            </a:r>
            <a:r>
              <a:rPr lang="it-IT" sz="800" i="1" dirty="0" err="1"/>
              <a:t>Sentimet</a:t>
            </a:r>
            <a:r>
              <a:rPr lang="it-IT" sz="800" i="1" dirty="0"/>
              <a:t> Analysis</a:t>
            </a:r>
          </a:p>
          <a:p>
            <a:endParaRPr lang="it-IT" i="1" dirty="0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119651DC-BBCF-38B6-CA12-2BE3EB8EC1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545" y="2233477"/>
            <a:ext cx="3927556" cy="1016312"/>
          </a:xfrm>
          <a:prstGeom prst="rect">
            <a:avLst/>
          </a:prstGeom>
        </p:spPr>
      </p:pic>
      <p:sp>
        <p:nvSpPr>
          <p:cNvPr id="40" name="Oval 54">
            <a:extLst>
              <a:ext uri="{FF2B5EF4-FFF2-40B4-BE49-F238E27FC236}">
                <a16:creationId xmlns:a16="http://schemas.microsoft.com/office/drawing/2014/main" id="{E9616642-14C8-37BA-1A28-FB6899720045}"/>
              </a:ext>
            </a:extLst>
          </p:cNvPr>
          <p:cNvSpPr/>
          <p:nvPr/>
        </p:nvSpPr>
        <p:spPr bwMode="gray">
          <a:xfrm>
            <a:off x="3314572" y="1324885"/>
            <a:ext cx="112455" cy="120487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ACACAC"/>
            </a:solidFill>
            <a:miter lim="800000"/>
            <a:headEnd/>
            <a:tailEnd/>
          </a:ln>
        </p:spPr>
        <p:txBody>
          <a:bodyPr wrap="square" lIns="66675" tIns="66675" rIns="66675" bIns="66675" rtlCol="0" anchor="ctr"/>
          <a:lstStyle/>
          <a:p>
            <a:pPr defTabSz="685783">
              <a:lnSpc>
                <a:spcPct val="106000"/>
              </a:lnSpc>
              <a:defRPr/>
            </a:pPr>
            <a:endParaRPr lang="en-US" sz="1200" b="1">
              <a:solidFill>
                <a:prstClr val="white"/>
              </a:solidFill>
            </a:endParaRPr>
          </a:p>
        </p:txBody>
      </p:sp>
      <p:sp>
        <p:nvSpPr>
          <p:cNvPr id="42" name="Oval 54">
            <a:extLst>
              <a:ext uri="{FF2B5EF4-FFF2-40B4-BE49-F238E27FC236}">
                <a16:creationId xmlns:a16="http://schemas.microsoft.com/office/drawing/2014/main" id="{99CE059B-AA9A-6E3E-0A3B-7AD62C476011}"/>
              </a:ext>
            </a:extLst>
          </p:cNvPr>
          <p:cNvSpPr/>
          <p:nvPr/>
        </p:nvSpPr>
        <p:spPr bwMode="gray">
          <a:xfrm>
            <a:off x="3314572" y="2709207"/>
            <a:ext cx="112455" cy="120487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ACACAC"/>
            </a:solidFill>
            <a:miter lim="800000"/>
            <a:headEnd/>
            <a:tailEnd/>
          </a:ln>
        </p:spPr>
        <p:txBody>
          <a:bodyPr wrap="square" lIns="66675" tIns="66675" rIns="66675" bIns="66675" rtlCol="0" anchor="ctr"/>
          <a:lstStyle/>
          <a:p>
            <a:pPr defTabSz="685783">
              <a:lnSpc>
                <a:spcPct val="106000"/>
              </a:lnSpc>
              <a:defRPr/>
            </a:pPr>
            <a:endParaRPr lang="en-US" sz="1200" b="1">
              <a:solidFill>
                <a:prstClr val="white"/>
              </a:solidFill>
            </a:endParaRPr>
          </a:p>
        </p:txBody>
      </p:sp>
      <p:sp>
        <p:nvSpPr>
          <p:cNvPr id="44" name="Oval 54">
            <a:extLst>
              <a:ext uri="{FF2B5EF4-FFF2-40B4-BE49-F238E27FC236}">
                <a16:creationId xmlns:a16="http://schemas.microsoft.com/office/drawing/2014/main" id="{A89245DD-65AF-CC38-A698-F21B0DD941A4}"/>
              </a:ext>
            </a:extLst>
          </p:cNvPr>
          <p:cNvSpPr/>
          <p:nvPr/>
        </p:nvSpPr>
        <p:spPr bwMode="gray">
          <a:xfrm>
            <a:off x="3304301" y="4037055"/>
            <a:ext cx="112455" cy="120487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ACACAC"/>
            </a:solidFill>
            <a:miter lim="800000"/>
            <a:headEnd/>
            <a:tailEnd/>
          </a:ln>
        </p:spPr>
        <p:txBody>
          <a:bodyPr wrap="square" lIns="66675" tIns="66675" rIns="66675" bIns="66675" rtlCol="0" anchor="ctr"/>
          <a:lstStyle/>
          <a:p>
            <a:pPr defTabSz="685783">
              <a:lnSpc>
                <a:spcPct val="106000"/>
              </a:lnSpc>
              <a:defRPr/>
            </a:pPr>
            <a:endParaRPr lang="en-US" sz="1200" b="1">
              <a:solidFill>
                <a:prstClr val="white"/>
              </a:solidFill>
            </a:endParaRP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4E79FCA7-5C99-5A83-9CCF-C42F5B27A71E}"/>
              </a:ext>
            </a:extLst>
          </p:cNvPr>
          <p:cNvSpPr txBox="1"/>
          <p:nvPr/>
        </p:nvSpPr>
        <p:spPr>
          <a:xfrm>
            <a:off x="5956501" y="3161829"/>
            <a:ext cx="213391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/>
              <a:t>Fig. 4 Sentiment Analysis </a:t>
            </a:r>
            <a:r>
              <a:rPr lang="it-IT" sz="800" i="1" dirty="0" err="1"/>
              <a:t>among</a:t>
            </a:r>
            <a:r>
              <a:rPr lang="it-IT" sz="800" i="1" dirty="0"/>
              <a:t> </a:t>
            </a:r>
            <a:r>
              <a:rPr lang="it-IT" sz="800" i="1" dirty="0" err="1"/>
              <a:t>all</a:t>
            </a:r>
            <a:r>
              <a:rPr lang="it-IT" sz="800" i="1" dirty="0"/>
              <a:t> users</a:t>
            </a:r>
          </a:p>
          <a:p>
            <a:endParaRPr lang="it-IT" sz="1100" i="1" dirty="0"/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C0B0DF63-F857-DE26-D3EA-829682B797EA}"/>
              </a:ext>
            </a:extLst>
          </p:cNvPr>
          <p:cNvSpPr/>
          <p:nvPr/>
        </p:nvSpPr>
        <p:spPr bwMode="auto">
          <a:xfrm>
            <a:off x="175916" y="882127"/>
            <a:ext cx="2982937" cy="1111391"/>
          </a:xfrm>
          <a:prstGeom prst="roundRect">
            <a:avLst/>
          </a:prstGeom>
          <a:noFill/>
          <a:ln w="9525" cap="flat" cmpd="sng" algn="ctr">
            <a:solidFill>
              <a:srgbClr val="1A7D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253B20B9-6D65-F19F-24AD-15418DED0632}"/>
              </a:ext>
            </a:extLst>
          </p:cNvPr>
          <p:cNvSpPr/>
          <p:nvPr/>
        </p:nvSpPr>
        <p:spPr bwMode="auto">
          <a:xfrm>
            <a:off x="175916" y="2200532"/>
            <a:ext cx="2982937" cy="1111391"/>
          </a:xfrm>
          <a:prstGeom prst="roundRect">
            <a:avLst/>
          </a:prstGeom>
          <a:noFill/>
          <a:ln w="9525" cap="flat" cmpd="sng" algn="ctr">
            <a:solidFill>
              <a:srgbClr val="1A7D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00C3EA2D-EECE-64A6-AAE7-7A58202D567D}"/>
              </a:ext>
            </a:extLst>
          </p:cNvPr>
          <p:cNvSpPr/>
          <p:nvPr/>
        </p:nvSpPr>
        <p:spPr bwMode="auto">
          <a:xfrm>
            <a:off x="172137" y="3541604"/>
            <a:ext cx="2982937" cy="1111391"/>
          </a:xfrm>
          <a:prstGeom prst="roundRect">
            <a:avLst/>
          </a:prstGeom>
          <a:noFill/>
          <a:ln w="9525" cap="flat" cmpd="sng" algn="ctr">
            <a:solidFill>
              <a:srgbClr val="1A7D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0829F518-88B9-79FF-8FEB-48FF9CE6C694}"/>
              </a:ext>
            </a:extLst>
          </p:cNvPr>
          <p:cNvSpPr/>
          <p:nvPr/>
        </p:nvSpPr>
        <p:spPr bwMode="auto">
          <a:xfrm>
            <a:off x="92565" y="798422"/>
            <a:ext cx="3142479" cy="1264620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19DB353B-FBB9-D68C-D991-7787F57F7CFA}"/>
              </a:ext>
            </a:extLst>
          </p:cNvPr>
          <p:cNvSpPr/>
          <p:nvPr/>
        </p:nvSpPr>
        <p:spPr bwMode="auto">
          <a:xfrm>
            <a:off x="103428" y="3464989"/>
            <a:ext cx="3142479" cy="1264620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B16421C9-5E02-31FB-C105-8357D724ACD1}"/>
              </a:ext>
            </a:extLst>
          </p:cNvPr>
          <p:cNvSpPr/>
          <p:nvPr/>
        </p:nvSpPr>
        <p:spPr bwMode="auto">
          <a:xfrm>
            <a:off x="95083" y="2142465"/>
            <a:ext cx="3142479" cy="1264620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46" name="Oval 54">
            <a:extLst>
              <a:ext uri="{FF2B5EF4-FFF2-40B4-BE49-F238E27FC236}">
                <a16:creationId xmlns:a16="http://schemas.microsoft.com/office/drawing/2014/main" id="{26A3C354-84F2-6725-393F-99ABB75236D7}"/>
              </a:ext>
            </a:extLst>
          </p:cNvPr>
          <p:cNvSpPr/>
          <p:nvPr/>
        </p:nvSpPr>
        <p:spPr bwMode="gray">
          <a:xfrm>
            <a:off x="4654351" y="2698449"/>
            <a:ext cx="112455" cy="120487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ACACAC"/>
            </a:solidFill>
            <a:miter lim="800000"/>
            <a:headEnd/>
            <a:tailEnd/>
          </a:ln>
        </p:spPr>
        <p:txBody>
          <a:bodyPr wrap="square" lIns="66675" tIns="66675" rIns="66675" bIns="66675" rtlCol="0" anchor="ctr"/>
          <a:lstStyle/>
          <a:p>
            <a:pPr defTabSz="685783">
              <a:lnSpc>
                <a:spcPct val="106000"/>
              </a:lnSpc>
              <a:defRPr/>
            </a:pPr>
            <a:endParaRPr lang="en-US" sz="1200" b="1">
              <a:solidFill>
                <a:prstClr val="white"/>
              </a:solidFill>
            </a:endParaRPr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98D73D0E-F6D5-1C2F-371A-D4D26A87735D}"/>
              </a:ext>
            </a:extLst>
          </p:cNvPr>
          <p:cNvGrpSpPr/>
          <p:nvPr/>
        </p:nvGrpSpPr>
        <p:grpSpPr>
          <a:xfrm>
            <a:off x="4832406" y="2080271"/>
            <a:ext cx="4141205" cy="1396446"/>
            <a:chOff x="4907712" y="2124319"/>
            <a:chExt cx="3142479" cy="1264620"/>
          </a:xfrm>
        </p:grpSpPr>
        <p:sp>
          <p:nvSpPr>
            <p:cNvPr id="47" name="Rettangolo con angoli arrotondati 46">
              <a:extLst>
                <a:ext uri="{FF2B5EF4-FFF2-40B4-BE49-F238E27FC236}">
                  <a16:creationId xmlns:a16="http://schemas.microsoft.com/office/drawing/2014/main" id="{DBB46DDE-88D4-015E-C70A-FC8831223009}"/>
                </a:ext>
              </a:extLst>
            </p:cNvPr>
            <p:cNvSpPr/>
            <p:nvPr/>
          </p:nvSpPr>
          <p:spPr bwMode="auto">
            <a:xfrm>
              <a:off x="4988545" y="2192128"/>
              <a:ext cx="2982937" cy="1111391"/>
            </a:xfrm>
            <a:prstGeom prst="roundRect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-64" charset="-128"/>
              </a:endParaRPr>
            </a:p>
          </p:txBody>
        </p:sp>
        <p:sp>
          <p:nvSpPr>
            <p:cNvPr id="48" name="Rettangolo con angoli arrotondati 47">
              <a:extLst>
                <a:ext uri="{FF2B5EF4-FFF2-40B4-BE49-F238E27FC236}">
                  <a16:creationId xmlns:a16="http://schemas.microsoft.com/office/drawing/2014/main" id="{45CE7543-98C7-0920-2B9E-C6090D4E1187}"/>
                </a:ext>
              </a:extLst>
            </p:cNvPr>
            <p:cNvSpPr/>
            <p:nvPr/>
          </p:nvSpPr>
          <p:spPr bwMode="auto">
            <a:xfrm>
              <a:off x="4907712" y="2124319"/>
              <a:ext cx="3142479" cy="1264620"/>
            </a:xfrm>
            <a:prstGeom prst="roundRect">
              <a:avLst/>
            </a:prstGeom>
            <a:noFill/>
            <a:ln w="952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-64" charset="-128"/>
              </a:endParaRPr>
            </a:p>
          </p:txBody>
        </p:sp>
      </p:grp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3B587078-0120-B9C3-EF6B-6FAD425AFA7A}"/>
              </a:ext>
            </a:extLst>
          </p:cNvPr>
          <p:cNvCxnSpPr/>
          <p:nvPr/>
        </p:nvCxnSpPr>
        <p:spPr bwMode="auto">
          <a:xfrm>
            <a:off x="3427027" y="1445372"/>
            <a:ext cx="1144973" cy="1126378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19B0A612-8BD0-3933-83C7-B8F3AA873703}"/>
              </a:ext>
            </a:extLst>
          </p:cNvPr>
          <p:cNvCxnSpPr>
            <a:stCxn id="42" idx="6"/>
          </p:cNvCxnSpPr>
          <p:nvPr/>
        </p:nvCxnSpPr>
        <p:spPr bwMode="auto">
          <a:xfrm flipV="1">
            <a:off x="3427027" y="2749584"/>
            <a:ext cx="1048154" cy="19867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1B10EAE7-15AB-DF31-8A23-CF00B3E7D547}"/>
              </a:ext>
            </a:extLst>
          </p:cNvPr>
          <p:cNvCxnSpPr>
            <a:stCxn id="44" idx="6"/>
          </p:cNvCxnSpPr>
          <p:nvPr/>
        </p:nvCxnSpPr>
        <p:spPr bwMode="auto">
          <a:xfrm flipV="1">
            <a:off x="3416756" y="2904999"/>
            <a:ext cx="1152726" cy="119230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bg2"/>
            </a:solidFill>
            <a:prstDash val="sysDot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61" name="Elemento grafico 60" descr="Diagramma di dispersione con riempimento a tinta unita">
            <a:extLst>
              <a:ext uri="{FF2B5EF4-FFF2-40B4-BE49-F238E27FC236}">
                <a16:creationId xmlns:a16="http://schemas.microsoft.com/office/drawing/2014/main" id="{B48C7940-9E3D-C4F3-2E69-226788AAFF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3040" y="184166"/>
            <a:ext cx="238018" cy="23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22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 bwMode="auto">
          <a:xfrm>
            <a:off x="0" y="-105291"/>
            <a:ext cx="184731" cy="36933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85858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3EF798-D4BF-4CE5-972F-32B7F8D53192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F244A2FE-A26F-4691-A120-D2BD0BDFB10C}"/>
              </a:ext>
            </a:extLst>
          </p:cNvPr>
          <p:cNvSpPr txBox="1">
            <a:spLocks/>
          </p:cNvSpPr>
          <p:nvPr/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lang="en-GB" sz="9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DEC1D1-A7A5-4B2F-849A-DB58B1AE9495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9B1B79B-632B-4C30-B0B9-8370C6D32E0A}"/>
              </a:ext>
            </a:extLst>
          </p:cNvPr>
          <p:cNvSpPr txBox="1">
            <a:spLocks/>
          </p:cNvSpPr>
          <p:nvPr/>
        </p:nvSpPr>
        <p:spPr bwMode="auto">
          <a:xfrm>
            <a:off x="63520" y="99765"/>
            <a:ext cx="8720118" cy="68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lang="en-GB" altLang="en-US" sz="280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5pPr>
            <a:lvl6pPr marL="4572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r>
              <a:rPr lang="en-GB" sz="1800" dirty="0"/>
              <a:t>Hashtags Analysis</a:t>
            </a:r>
            <a:endParaRPr lang="en-GB" sz="1900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8AA22340-71FB-4A26-8A06-522424294420}"/>
              </a:ext>
            </a:extLst>
          </p:cNvPr>
          <p:cNvSpPr/>
          <p:nvPr/>
        </p:nvSpPr>
        <p:spPr bwMode="auto">
          <a:xfrm>
            <a:off x="2688323" y="944397"/>
            <a:ext cx="434387" cy="406499"/>
          </a:xfrm>
          <a:prstGeom prst="flowChartConnector">
            <a:avLst/>
          </a:prstGeom>
          <a:noFill/>
          <a:ln w="9525" cap="flat" cmpd="sng" algn="ctr">
            <a:solidFill>
              <a:srgbClr val="0032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F324B27-EB21-4713-B15C-50E22E3C2B5C}"/>
              </a:ext>
            </a:extLst>
          </p:cNvPr>
          <p:cNvCxnSpPr>
            <a:cxnSpLocks/>
          </p:cNvCxnSpPr>
          <p:nvPr/>
        </p:nvCxnSpPr>
        <p:spPr bwMode="auto">
          <a:xfrm>
            <a:off x="3191787" y="2100157"/>
            <a:ext cx="0" cy="943185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0" name="Flowchart: Connector 169">
            <a:extLst>
              <a:ext uri="{FF2B5EF4-FFF2-40B4-BE49-F238E27FC236}">
                <a16:creationId xmlns:a16="http://schemas.microsoft.com/office/drawing/2014/main" id="{1D60063B-DBD0-430B-8657-00B8E9A711FC}"/>
              </a:ext>
            </a:extLst>
          </p:cNvPr>
          <p:cNvSpPr/>
          <p:nvPr/>
        </p:nvSpPr>
        <p:spPr bwMode="auto">
          <a:xfrm>
            <a:off x="2675824" y="2410320"/>
            <a:ext cx="434387" cy="406499"/>
          </a:xfrm>
          <a:prstGeom prst="flowChartConnector">
            <a:avLst/>
          </a:prstGeom>
          <a:noFill/>
          <a:ln w="9525" cap="flat" cmpd="sng" algn="ctr">
            <a:solidFill>
              <a:srgbClr val="0032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id="{B2DA7073-B8F5-4CCD-88CD-BAC1AEC568CF}"/>
              </a:ext>
            </a:extLst>
          </p:cNvPr>
          <p:cNvSpPr/>
          <p:nvPr/>
        </p:nvSpPr>
        <p:spPr bwMode="auto">
          <a:xfrm>
            <a:off x="2688323" y="3820526"/>
            <a:ext cx="434387" cy="406499"/>
          </a:xfrm>
          <a:prstGeom prst="flowChartConnector">
            <a:avLst/>
          </a:prstGeom>
          <a:noFill/>
          <a:ln w="9525" cap="flat" cmpd="sng" algn="ctr">
            <a:solidFill>
              <a:srgbClr val="0032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A41EB7C-9E18-43F4-8167-F0D46B66EE2B}"/>
              </a:ext>
            </a:extLst>
          </p:cNvPr>
          <p:cNvSpPr/>
          <p:nvPr/>
        </p:nvSpPr>
        <p:spPr>
          <a:xfrm>
            <a:off x="3080294" y="580361"/>
            <a:ext cx="4555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GB" sz="1000" b="1" dirty="0">
                <a:solidFill>
                  <a:schemeClr val="tx2"/>
                </a:solidFill>
              </a:rPr>
              <a:t>ECB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5DCF53E-7AEF-4E08-A2B4-5EF5219613AD}"/>
              </a:ext>
            </a:extLst>
          </p:cNvPr>
          <p:cNvSpPr/>
          <p:nvPr/>
        </p:nvSpPr>
        <p:spPr>
          <a:xfrm>
            <a:off x="3080294" y="1891003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GB" sz="1000" b="1" dirty="0">
                <a:solidFill>
                  <a:schemeClr val="tx2"/>
                </a:solidFill>
              </a:rPr>
              <a:t>FED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353A7B5-7E82-4CA2-8E14-82256D316A37}"/>
              </a:ext>
            </a:extLst>
          </p:cNvPr>
          <p:cNvSpPr/>
          <p:nvPr/>
        </p:nvSpPr>
        <p:spPr>
          <a:xfrm>
            <a:off x="3080294" y="3300214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GB" sz="1000" b="1" dirty="0">
                <a:solidFill>
                  <a:schemeClr val="tx2"/>
                </a:solidFill>
              </a:rPr>
              <a:t>BoE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6CC1C0D-A09F-CA4D-3D23-6FAD161D0F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42" y="4796675"/>
            <a:ext cx="2705100" cy="2286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5A14F1E-F1F8-083D-84DF-33E4D5AB01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858" y="3658193"/>
            <a:ext cx="2864847" cy="71561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FA95435-9A22-CEC7-A03E-57E9EC3335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16" y="934485"/>
            <a:ext cx="2797107" cy="68760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81D5778-FFCE-58CF-E0D8-001736F1C8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858" y="2271639"/>
            <a:ext cx="2843325" cy="715611"/>
          </a:xfrm>
          <a:prstGeom prst="rect">
            <a:avLst/>
          </a:prstGeom>
        </p:spPr>
      </p:pic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8057C7B9-6DBC-6F9E-4601-9B9D573AB2FC}"/>
              </a:ext>
            </a:extLst>
          </p:cNvPr>
          <p:cNvSpPr/>
          <p:nvPr/>
        </p:nvSpPr>
        <p:spPr bwMode="auto">
          <a:xfrm>
            <a:off x="3254500" y="3642540"/>
            <a:ext cx="2982102" cy="731264"/>
          </a:xfrm>
          <a:prstGeom prst="roundRect">
            <a:avLst/>
          </a:prstGeom>
          <a:noFill/>
          <a:ln w="9525" cap="flat" cmpd="sng" algn="ctr">
            <a:solidFill>
              <a:srgbClr val="1A7D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72E0A88-EEC7-424A-AF71-5EE8C0A89901}"/>
              </a:ext>
            </a:extLst>
          </p:cNvPr>
          <p:cNvSpPr/>
          <p:nvPr/>
        </p:nvSpPr>
        <p:spPr bwMode="auto">
          <a:xfrm>
            <a:off x="3254500" y="2284103"/>
            <a:ext cx="2982102" cy="682554"/>
          </a:xfrm>
          <a:prstGeom prst="roundRect">
            <a:avLst/>
          </a:prstGeom>
          <a:noFill/>
          <a:ln w="9525" cap="flat" cmpd="sng" algn="ctr">
            <a:solidFill>
              <a:srgbClr val="1A7D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8849AB1-9BF5-CC77-5D5F-98F04CCF259C}"/>
              </a:ext>
            </a:extLst>
          </p:cNvPr>
          <p:cNvSpPr/>
          <p:nvPr/>
        </p:nvSpPr>
        <p:spPr bwMode="auto">
          <a:xfrm>
            <a:off x="3234204" y="930171"/>
            <a:ext cx="3002398" cy="682554"/>
          </a:xfrm>
          <a:prstGeom prst="roundRect">
            <a:avLst/>
          </a:prstGeom>
          <a:noFill/>
          <a:ln w="9525" cap="flat" cmpd="sng" algn="ctr">
            <a:solidFill>
              <a:srgbClr val="1A7D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06ED9D0-8DAC-F995-F0B0-C7B6892D616B}"/>
              </a:ext>
            </a:extLst>
          </p:cNvPr>
          <p:cNvSpPr txBox="1"/>
          <p:nvPr/>
        </p:nvSpPr>
        <p:spPr>
          <a:xfrm>
            <a:off x="6320389" y="902698"/>
            <a:ext cx="71841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i="1" dirty="0"/>
              <a:t>Fig. 1 ECB Hashtag (top 10, frequency and sentiment)</a:t>
            </a:r>
          </a:p>
          <a:p>
            <a:endParaRPr lang="it-IT" sz="1100" i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E3FF2DD-73A1-A648-9BDC-BAB0FD536FD6}"/>
              </a:ext>
            </a:extLst>
          </p:cNvPr>
          <p:cNvSpPr txBox="1"/>
          <p:nvPr/>
        </p:nvSpPr>
        <p:spPr>
          <a:xfrm>
            <a:off x="6320389" y="2263102"/>
            <a:ext cx="71841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i="1" dirty="0"/>
              <a:t>Fig. 2 FED Hashtag (top 10, frequency and sentiment)</a:t>
            </a:r>
          </a:p>
          <a:p>
            <a:endParaRPr lang="it-IT" sz="1100" i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B9C3999-4C58-D3A8-3D77-86762F0F1792}"/>
              </a:ext>
            </a:extLst>
          </p:cNvPr>
          <p:cNvSpPr txBox="1"/>
          <p:nvPr/>
        </p:nvSpPr>
        <p:spPr>
          <a:xfrm>
            <a:off x="6378228" y="3623920"/>
            <a:ext cx="71841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i="1" dirty="0"/>
              <a:t>Fig. 3 </a:t>
            </a:r>
            <a:r>
              <a:rPr lang="it-IT" sz="800" i="1" dirty="0" err="1"/>
              <a:t>BoE</a:t>
            </a:r>
            <a:r>
              <a:rPr lang="it-IT" sz="800" i="1" dirty="0"/>
              <a:t> Hashtag (top 10, frequency and sentiment)</a:t>
            </a:r>
          </a:p>
          <a:p>
            <a:endParaRPr lang="it-IT" sz="1100" i="1" dirty="0"/>
          </a:p>
        </p:txBody>
      </p:sp>
      <p:cxnSp>
        <p:nvCxnSpPr>
          <p:cNvPr id="17" name="Straight Connector 167">
            <a:extLst>
              <a:ext uri="{FF2B5EF4-FFF2-40B4-BE49-F238E27FC236}">
                <a16:creationId xmlns:a16="http://schemas.microsoft.com/office/drawing/2014/main" id="{E0139F14-3228-C62B-0C08-F751EA9FC5CB}"/>
              </a:ext>
            </a:extLst>
          </p:cNvPr>
          <p:cNvCxnSpPr>
            <a:cxnSpLocks/>
          </p:cNvCxnSpPr>
          <p:nvPr/>
        </p:nvCxnSpPr>
        <p:spPr bwMode="auto">
          <a:xfrm>
            <a:off x="3191787" y="3552182"/>
            <a:ext cx="0" cy="943185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" name="Straight Connector 167">
            <a:extLst>
              <a:ext uri="{FF2B5EF4-FFF2-40B4-BE49-F238E27FC236}">
                <a16:creationId xmlns:a16="http://schemas.microsoft.com/office/drawing/2014/main" id="{C674F92A-36D0-31AD-1186-035636806BC9}"/>
              </a:ext>
            </a:extLst>
          </p:cNvPr>
          <p:cNvCxnSpPr>
            <a:cxnSpLocks/>
          </p:cNvCxnSpPr>
          <p:nvPr/>
        </p:nvCxnSpPr>
        <p:spPr bwMode="auto">
          <a:xfrm>
            <a:off x="3191787" y="799855"/>
            <a:ext cx="0" cy="943185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9" name="Group 139">
            <a:extLst>
              <a:ext uri="{FF2B5EF4-FFF2-40B4-BE49-F238E27FC236}">
                <a16:creationId xmlns:a16="http://schemas.microsoft.com/office/drawing/2014/main" id="{5FFBC56A-B6FF-3BF1-13A0-EA0235254761}"/>
              </a:ext>
            </a:extLst>
          </p:cNvPr>
          <p:cNvGrpSpPr/>
          <p:nvPr/>
        </p:nvGrpSpPr>
        <p:grpSpPr>
          <a:xfrm>
            <a:off x="597643" y="1811720"/>
            <a:ext cx="1565812" cy="1627320"/>
            <a:chOff x="5428452" y="1161273"/>
            <a:chExt cx="1934395" cy="2180233"/>
          </a:xfrm>
        </p:grpSpPr>
        <p:grpSp>
          <p:nvGrpSpPr>
            <p:cNvPr id="20" name="Group 140">
              <a:extLst>
                <a:ext uri="{FF2B5EF4-FFF2-40B4-BE49-F238E27FC236}">
                  <a16:creationId xmlns:a16="http://schemas.microsoft.com/office/drawing/2014/main" id="{BA23F9CC-EE32-A2F1-5578-24E72D73EE0A}"/>
                </a:ext>
              </a:extLst>
            </p:cNvPr>
            <p:cNvGrpSpPr/>
            <p:nvPr/>
          </p:nvGrpSpPr>
          <p:grpSpPr>
            <a:xfrm>
              <a:off x="5428452" y="1161273"/>
              <a:ext cx="1934395" cy="1936175"/>
              <a:chOff x="401419" y="267138"/>
              <a:chExt cx="2266673" cy="2268759"/>
            </a:xfrm>
          </p:grpSpPr>
          <p:grpSp>
            <p:nvGrpSpPr>
              <p:cNvPr id="28" name="Group 147">
                <a:extLst>
                  <a:ext uri="{FF2B5EF4-FFF2-40B4-BE49-F238E27FC236}">
                    <a16:creationId xmlns:a16="http://schemas.microsoft.com/office/drawing/2014/main" id="{7410EF70-FE55-F6B4-D185-E8C383DF9CAF}"/>
                  </a:ext>
                </a:extLst>
              </p:cNvPr>
              <p:cNvGrpSpPr/>
              <p:nvPr/>
            </p:nvGrpSpPr>
            <p:grpSpPr>
              <a:xfrm rot="5400000">
                <a:off x="635557" y="511706"/>
                <a:ext cx="1805226" cy="1806887"/>
                <a:chOff x="648750" y="418358"/>
                <a:chExt cx="1805226" cy="1806887"/>
              </a:xfrm>
            </p:grpSpPr>
            <p:sp>
              <p:nvSpPr>
                <p:cNvPr id="39" name="Freeform 229">
                  <a:extLst>
                    <a:ext uri="{FF2B5EF4-FFF2-40B4-BE49-F238E27FC236}">
                      <a16:creationId xmlns:a16="http://schemas.microsoft.com/office/drawing/2014/main" id="{E193A40C-77D0-2541-360F-BBA08B5672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395409">
                  <a:off x="1346261" y="418358"/>
                  <a:ext cx="441757" cy="44840"/>
                </a:xfrm>
                <a:custGeom>
                  <a:avLst/>
                  <a:gdLst>
                    <a:gd name="T0" fmla="*/ 334 w 334"/>
                    <a:gd name="T1" fmla="*/ 34 h 34"/>
                    <a:gd name="T2" fmla="*/ 121 w 334"/>
                    <a:gd name="T3" fmla="*/ 0 h 34"/>
                    <a:gd name="T4" fmla="*/ 0 w 334"/>
                    <a:gd name="T5" fmla="*/ 1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4" h="34">
                      <a:moveTo>
                        <a:pt x="334" y="34"/>
                      </a:moveTo>
                      <a:cubicBezTo>
                        <a:pt x="267" y="12"/>
                        <a:pt x="195" y="0"/>
                        <a:pt x="121" y="0"/>
                      </a:cubicBezTo>
                      <a:cubicBezTo>
                        <a:pt x="80" y="0"/>
                        <a:pt x="39" y="3"/>
                        <a:pt x="0" y="10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40" name="Freeform 230">
                  <a:extLst>
                    <a:ext uri="{FF2B5EF4-FFF2-40B4-BE49-F238E27FC236}">
                      <a16:creationId xmlns:a16="http://schemas.microsoft.com/office/drawing/2014/main" id="{3BD496A9-9D23-7B12-C2BB-8421CF8661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7724" y="875062"/>
                  <a:ext cx="116252" cy="851960"/>
                </a:xfrm>
                <a:custGeom>
                  <a:avLst/>
                  <a:gdLst>
                    <a:gd name="T0" fmla="*/ 15 w 88"/>
                    <a:gd name="T1" fmla="*/ 643 h 643"/>
                    <a:gd name="T2" fmla="*/ 88 w 88"/>
                    <a:gd name="T3" fmla="*/ 336 h 643"/>
                    <a:gd name="T4" fmla="*/ 0 w 88"/>
                    <a:gd name="T5" fmla="*/ 0 h 6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8" h="643">
                      <a:moveTo>
                        <a:pt x="15" y="643"/>
                      </a:moveTo>
                      <a:cubicBezTo>
                        <a:pt x="62" y="551"/>
                        <a:pt x="88" y="447"/>
                        <a:pt x="88" y="336"/>
                      </a:cubicBezTo>
                      <a:cubicBezTo>
                        <a:pt x="88" y="214"/>
                        <a:pt x="56" y="99"/>
                        <a:pt x="0" y="0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41" name="Freeform 231">
                  <a:extLst>
                    <a:ext uri="{FF2B5EF4-FFF2-40B4-BE49-F238E27FC236}">
                      <a16:creationId xmlns:a16="http://schemas.microsoft.com/office/drawing/2014/main" id="{6DA806BC-173E-EF16-6294-AAF0AF5515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4042" y="2062492"/>
                  <a:ext cx="1001427" cy="162753"/>
                </a:xfrm>
                <a:custGeom>
                  <a:avLst/>
                  <a:gdLst>
                    <a:gd name="T0" fmla="*/ 0 w 756"/>
                    <a:gd name="T1" fmla="*/ 0 h 123"/>
                    <a:gd name="T2" fmla="*/ 391 w 756"/>
                    <a:gd name="T3" fmla="*/ 123 h 123"/>
                    <a:gd name="T4" fmla="*/ 756 w 756"/>
                    <a:gd name="T5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56" h="123">
                      <a:moveTo>
                        <a:pt x="0" y="0"/>
                      </a:moveTo>
                      <a:cubicBezTo>
                        <a:pt x="110" y="77"/>
                        <a:pt x="245" y="123"/>
                        <a:pt x="391" y="123"/>
                      </a:cubicBezTo>
                      <a:cubicBezTo>
                        <a:pt x="525" y="123"/>
                        <a:pt x="651" y="84"/>
                        <a:pt x="756" y="16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42" name="Freeform 232">
                  <a:extLst>
                    <a:ext uri="{FF2B5EF4-FFF2-40B4-BE49-F238E27FC236}">
                      <a16:creationId xmlns:a16="http://schemas.microsoft.com/office/drawing/2014/main" id="{E11AAA37-42EA-F080-1066-0D29E7CD0C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750" y="1195585"/>
                  <a:ext cx="8304" cy="205932"/>
                </a:xfrm>
                <a:custGeom>
                  <a:avLst/>
                  <a:gdLst>
                    <a:gd name="T0" fmla="*/ 7 w 7"/>
                    <a:gd name="T1" fmla="*/ 0 h 156"/>
                    <a:gd name="T2" fmla="*/ 0 w 7"/>
                    <a:gd name="T3" fmla="*/ 95 h 156"/>
                    <a:gd name="T4" fmla="*/ 3 w 7"/>
                    <a:gd name="T5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56">
                      <a:moveTo>
                        <a:pt x="7" y="0"/>
                      </a:moveTo>
                      <a:cubicBezTo>
                        <a:pt x="3" y="31"/>
                        <a:pt x="0" y="63"/>
                        <a:pt x="0" y="95"/>
                      </a:cubicBezTo>
                      <a:cubicBezTo>
                        <a:pt x="0" y="116"/>
                        <a:pt x="1" y="136"/>
                        <a:pt x="3" y="156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29" name="Group 148">
                <a:extLst>
                  <a:ext uri="{FF2B5EF4-FFF2-40B4-BE49-F238E27FC236}">
                    <a16:creationId xmlns:a16="http://schemas.microsoft.com/office/drawing/2014/main" id="{AFC55F63-06FA-B624-7637-0615708348F5}"/>
                  </a:ext>
                </a:extLst>
              </p:cNvPr>
              <p:cNvGrpSpPr/>
              <p:nvPr/>
            </p:nvGrpSpPr>
            <p:grpSpPr>
              <a:xfrm rot="19800000">
                <a:off x="401419" y="267138"/>
                <a:ext cx="2266673" cy="2268759"/>
                <a:chOff x="1373674" y="2658351"/>
                <a:chExt cx="1805226" cy="1806887"/>
              </a:xfrm>
            </p:grpSpPr>
            <p:sp>
              <p:nvSpPr>
                <p:cNvPr id="35" name="Freeform 229">
                  <a:extLst>
                    <a:ext uri="{FF2B5EF4-FFF2-40B4-BE49-F238E27FC236}">
                      <a16:creationId xmlns:a16="http://schemas.microsoft.com/office/drawing/2014/main" id="{15597550-1D9A-A7AB-69A5-3EFB0C2AE6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1395409">
                  <a:off x="2071185" y="2658351"/>
                  <a:ext cx="441757" cy="44840"/>
                </a:xfrm>
                <a:custGeom>
                  <a:avLst/>
                  <a:gdLst>
                    <a:gd name="T0" fmla="*/ 334 w 334"/>
                    <a:gd name="T1" fmla="*/ 34 h 34"/>
                    <a:gd name="T2" fmla="*/ 121 w 334"/>
                    <a:gd name="T3" fmla="*/ 0 h 34"/>
                    <a:gd name="T4" fmla="*/ 0 w 334"/>
                    <a:gd name="T5" fmla="*/ 1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4" h="34">
                      <a:moveTo>
                        <a:pt x="334" y="34"/>
                      </a:moveTo>
                      <a:cubicBezTo>
                        <a:pt x="267" y="12"/>
                        <a:pt x="195" y="0"/>
                        <a:pt x="121" y="0"/>
                      </a:cubicBezTo>
                      <a:cubicBezTo>
                        <a:pt x="80" y="0"/>
                        <a:pt x="39" y="3"/>
                        <a:pt x="0" y="10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36" name="Freeform 230">
                  <a:extLst>
                    <a:ext uri="{FF2B5EF4-FFF2-40B4-BE49-F238E27FC236}">
                      <a16:creationId xmlns:a16="http://schemas.microsoft.com/office/drawing/2014/main" id="{D37944B3-B606-FF49-4340-3E1404EE39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2648" y="3115055"/>
                  <a:ext cx="116252" cy="851960"/>
                </a:xfrm>
                <a:custGeom>
                  <a:avLst/>
                  <a:gdLst>
                    <a:gd name="T0" fmla="*/ 15 w 88"/>
                    <a:gd name="T1" fmla="*/ 643 h 643"/>
                    <a:gd name="T2" fmla="*/ 88 w 88"/>
                    <a:gd name="T3" fmla="*/ 336 h 643"/>
                    <a:gd name="T4" fmla="*/ 0 w 88"/>
                    <a:gd name="T5" fmla="*/ 0 h 6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8" h="643">
                      <a:moveTo>
                        <a:pt x="15" y="643"/>
                      </a:moveTo>
                      <a:cubicBezTo>
                        <a:pt x="62" y="551"/>
                        <a:pt x="88" y="447"/>
                        <a:pt x="88" y="336"/>
                      </a:cubicBezTo>
                      <a:cubicBezTo>
                        <a:pt x="88" y="214"/>
                        <a:pt x="56" y="99"/>
                        <a:pt x="0" y="0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37" name="Freeform 231">
                  <a:extLst>
                    <a:ext uri="{FF2B5EF4-FFF2-40B4-BE49-F238E27FC236}">
                      <a16:creationId xmlns:a16="http://schemas.microsoft.com/office/drawing/2014/main" id="{3A8B3D7C-65C4-1F8D-CD61-0AC884FDA5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8966" y="4302485"/>
                  <a:ext cx="1001427" cy="162753"/>
                </a:xfrm>
                <a:custGeom>
                  <a:avLst/>
                  <a:gdLst>
                    <a:gd name="T0" fmla="*/ 0 w 756"/>
                    <a:gd name="T1" fmla="*/ 0 h 123"/>
                    <a:gd name="T2" fmla="*/ 391 w 756"/>
                    <a:gd name="T3" fmla="*/ 123 h 123"/>
                    <a:gd name="T4" fmla="*/ 756 w 756"/>
                    <a:gd name="T5" fmla="*/ 1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56" h="123">
                      <a:moveTo>
                        <a:pt x="0" y="0"/>
                      </a:moveTo>
                      <a:cubicBezTo>
                        <a:pt x="110" y="77"/>
                        <a:pt x="245" y="123"/>
                        <a:pt x="391" y="123"/>
                      </a:cubicBezTo>
                      <a:cubicBezTo>
                        <a:pt x="525" y="123"/>
                        <a:pt x="651" y="84"/>
                        <a:pt x="756" y="16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38" name="Freeform 232">
                  <a:extLst>
                    <a:ext uri="{FF2B5EF4-FFF2-40B4-BE49-F238E27FC236}">
                      <a16:creationId xmlns:a16="http://schemas.microsoft.com/office/drawing/2014/main" id="{8350644E-5E48-D918-6AF7-18409B5D53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3674" y="3435578"/>
                  <a:ext cx="8304" cy="205932"/>
                </a:xfrm>
                <a:custGeom>
                  <a:avLst/>
                  <a:gdLst>
                    <a:gd name="T0" fmla="*/ 7 w 7"/>
                    <a:gd name="T1" fmla="*/ 0 h 156"/>
                    <a:gd name="T2" fmla="*/ 0 w 7"/>
                    <a:gd name="T3" fmla="*/ 95 h 156"/>
                    <a:gd name="T4" fmla="*/ 3 w 7"/>
                    <a:gd name="T5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56">
                      <a:moveTo>
                        <a:pt x="7" y="0"/>
                      </a:moveTo>
                      <a:cubicBezTo>
                        <a:pt x="3" y="31"/>
                        <a:pt x="0" y="63"/>
                        <a:pt x="0" y="95"/>
                      </a:cubicBezTo>
                      <a:cubicBezTo>
                        <a:pt x="0" y="116"/>
                        <a:pt x="1" y="136"/>
                        <a:pt x="3" y="156"/>
                      </a:cubicBezTo>
                    </a:path>
                  </a:pathLst>
                </a:custGeom>
                <a:noFill/>
                <a:ln w="14288" cap="rnd">
                  <a:solidFill>
                    <a:schemeClr val="tx2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AU" kern="0" dirty="0">
                    <a:solidFill>
                      <a:srgbClr val="585858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grpSp>
            <p:nvGrpSpPr>
              <p:cNvPr id="30" name="Group 149">
                <a:extLst>
                  <a:ext uri="{FF2B5EF4-FFF2-40B4-BE49-F238E27FC236}">
                    <a16:creationId xmlns:a16="http://schemas.microsoft.com/office/drawing/2014/main" id="{B72C6216-6083-FBDC-82E8-0FB9A6ECF34F}"/>
                  </a:ext>
                </a:extLst>
              </p:cNvPr>
              <p:cNvGrpSpPr/>
              <p:nvPr/>
            </p:nvGrpSpPr>
            <p:grpSpPr>
              <a:xfrm rot="20668748">
                <a:off x="505370" y="384492"/>
                <a:ext cx="2065603" cy="2065603"/>
                <a:chOff x="2271449" y="2902897"/>
                <a:chExt cx="1440000" cy="1440000"/>
              </a:xfrm>
            </p:grpSpPr>
            <p:sp>
              <p:nvSpPr>
                <p:cNvPr id="32" name="Arc 151">
                  <a:extLst>
                    <a:ext uri="{FF2B5EF4-FFF2-40B4-BE49-F238E27FC236}">
                      <a16:creationId xmlns:a16="http://schemas.microsoft.com/office/drawing/2014/main" id="{1BFA70BB-ABD9-73B2-935B-123B94C485AE}"/>
                    </a:ext>
                  </a:extLst>
                </p:cNvPr>
                <p:cNvSpPr/>
                <p:nvPr/>
              </p:nvSpPr>
              <p:spPr>
                <a:xfrm rot="2899489">
                  <a:off x="2271449" y="2902897"/>
                  <a:ext cx="1440000" cy="1440000"/>
                </a:xfrm>
                <a:prstGeom prst="arc">
                  <a:avLst>
                    <a:gd name="adj1" fmla="val 20892743"/>
                    <a:gd name="adj2" fmla="val 0"/>
                  </a:avLst>
                </a:prstGeom>
                <a:noFill/>
                <a:ln w="9525" cap="flat" cmpd="sng" algn="ctr">
                  <a:solidFill>
                    <a:srgbClr val="003399">
                      <a:lumMod val="40000"/>
                      <a:lumOff val="60000"/>
                    </a:srgbClr>
                  </a:solidFill>
                  <a:prstDash val="sysDash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solidFill>
                      <a:srgbClr val="585858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33" name="Arc 152">
                  <a:extLst>
                    <a:ext uri="{FF2B5EF4-FFF2-40B4-BE49-F238E27FC236}">
                      <a16:creationId xmlns:a16="http://schemas.microsoft.com/office/drawing/2014/main" id="{213463FE-E6A1-0CBD-5CF5-70649A9A03E3}"/>
                    </a:ext>
                  </a:extLst>
                </p:cNvPr>
                <p:cNvSpPr/>
                <p:nvPr/>
              </p:nvSpPr>
              <p:spPr>
                <a:xfrm rot="18876070">
                  <a:off x="2271449" y="2902897"/>
                  <a:ext cx="1440000" cy="1440000"/>
                </a:xfrm>
                <a:prstGeom prst="arc">
                  <a:avLst>
                    <a:gd name="adj1" fmla="val 18399496"/>
                    <a:gd name="adj2" fmla="val 0"/>
                  </a:avLst>
                </a:prstGeom>
                <a:noFill/>
                <a:ln w="9525" cap="flat" cmpd="sng" algn="ctr">
                  <a:solidFill>
                    <a:srgbClr val="003399">
                      <a:lumMod val="40000"/>
                      <a:lumOff val="60000"/>
                    </a:srgbClr>
                  </a:solidFill>
                  <a:prstDash val="sysDash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solidFill>
                      <a:srgbClr val="585858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34" name="Arc 153">
                  <a:extLst>
                    <a:ext uri="{FF2B5EF4-FFF2-40B4-BE49-F238E27FC236}">
                      <a16:creationId xmlns:a16="http://schemas.microsoft.com/office/drawing/2014/main" id="{4F6A0319-5975-147C-C86F-743F2D81F056}"/>
                    </a:ext>
                  </a:extLst>
                </p:cNvPr>
                <p:cNvSpPr/>
                <p:nvPr/>
              </p:nvSpPr>
              <p:spPr>
                <a:xfrm rot="11797170">
                  <a:off x="2271449" y="2902897"/>
                  <a:ext cx="1440000" cy="1440000"/>
                </a:xfrm>
                <a:prstGeom prst="arc">
                  <a:avLst>
                    <a:gd name="adj1" fmla="val 16728655"/>
                    <a:gd name="adj2" fmla="val 0"/>
                  </a:avLst>
                </a:prstGeom>
                <a:noFill/>
                <a:ln w="9525" cap="flat" cmpd="sng" algn="ctr">
                  <a:solidFill>
                    <a:srgbClr val="003399">
                      <a:lumMod val="40000"/>
                      <a:lumOff val="60000"/>
                    </a:srgbClr>
                  </a:solidFill>
                  <a:prstDash val="sysDash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kern="0" dirty="0">
                    <a:solidFill>
                      <a:srgbClr val="585858"/>
                    </a:solidFill>
                    <a:latin typeface="Arial"/>
                    <a:cs typeface="Arial"/>
                  </a:endParaRPr>
                </a:p>
              </p:txBody>
            </p:sp>
          </p:grpSp>
          <p:sp>
            <p:nvSpPr>
              <p:cNvPr id="31" name="Arc 150">
                <a:extLst>
                  <a:ext uri="{FF2B5EF4-FFF2-40B4-BE49-F238E27FC236}">
                    <a16:creationId xmlns:a16="http://schemas.microsoft.com/office/drawing/2014/main" id="{B1FC657F-5B75-720C-FABA-9CAA2286382B}"/>
                  </a:ext>
                </a:extLst>
              </p:cNvPr>
              <p:cNvSpPr/>
              <p:nvPr/>
            </p:nvSpPr>
            <p:spPr>
              <a:xfrm rot="16200000">
                <a:off x="634570" y="511549"/>
                <a:ext cx="1807200" cy="1807200"/>
              </a:xfrm>
              <a:prstGeom prst="arc">
                <a:avLst>
                  <a:gd name="adj1" fmla="val 20697697"/>
                  <a:gd name="adj2" fmla="val 20961764"/>
                </a:avLst>
              </a:prstGeom>
              <a:noFill/>
              <a:ln w="12700" cap="flat" cmpd="sng" algn="ctr">
                <a:solidFill>
                  <a:srgbClr val="003399">
                    <a:lumMod val="40000"/>
                    <a:lumOff val="6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dirty="0">
                  <a:solidFill>
                    <a:srgbClr val="585858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22" name="Rectangle 141">
              <a:extLst>
                <a:ext uri="{FF2B5EF4-FFF2-40B4-BE49-F238E27FC236}">
                  <a16:creationId xmlns:a16="http://schemas.microsoft.com/office/drawing/2014/main" id="{C4933D42-8F0D-DD90-03B9-F7B425B97F49}"/>
                </a:ext>
              </a:extLst>
            </p:cNvPr>
            <p:cNvSpPr/>
            <p:nvPr/>
          </p:nvSpPr>
          <p:spPr bwMode="auto">
            <a:xfrm>
              <a:off x="5938258" y="2554134"/>
              <a:ext cx="941483" cy="7873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endParaRPr lang="en-US">
                <a:solidFill>
                  <a:srgbClr val="585858"/>
                </a:solidFill>
                <a:latin typeface="Arial" charset="0"/>
                <a:ea typeface="ヒラギノ角ゴ Pro W3" pitchFamily="-64" charset="-128"/>
              </a:endParaRPr>
            </a:p>
          </p:txBody>
        </p:sp>
        <p:grpSp>
          <p:nvGrpSpPr>
            <p:cNvPr id="23" name="Group 142">
              <a:extLst>
                <a:ext uri="{FF2B5EF4-FFF2-40B4-BE49-F238E27FC236}">
                  <a16:creationId xmlns:a16="http://schemas.microsoft.com/office/drawing/2014/main" id="{985D3DD9-6AA3-8F4E-6540-C9D1087D4E66}"/>
                </a:ext>
              </a:extLst>
            </p:cNvPr>
            <p:cNvGrpSpPr/>
            <p:nvPr/>
          </p:nvGrpSpPr>
          <p:grpSpPr>
            <a:xfrm>
              <a:off x="5911560" y="1572916"/>
              <a:ext cx="968181" cy="1589221"/>
              <a:chOff x="5911560" y="1572916"/>
              <a:chExt cx="968181" cy="1589221"/>
            </a:xfrm>
          </p:grpSpPr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04FE5BB2-8AF7-9056-D26D-D775A43C32D9}"/>
                  </a:ext>
                </a:extLst>
              </p:cNvPr>
              <p:cNvSpPr/>
              <p:nvPr/>
            </p:nvSpPr>
            <p:spPr bwMode="gray">
              <a:xfrm>
                <a:off x="5911560" y="1572916"/>
                <a:ext cx="968181" cy="1589221"/>
              </a:xfrm>
              <a:custGeom>
                <a:avLst/>
                <a:gdLst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73050 w 1162050"/>
                  <a:gd name="connsiteY26" fmla="*/ 87312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73050 w 1162050"/>
                  <a:gd name="connsiteY26" fmla="*/ 87312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73050 w 1162050"/>
                  <a:gd name="connsiteY26" fmla="*/ 87312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200 w 1162050"/>
                  <a:gd name="connsiteY0" fmla="*/ 1890712 h 1890712"/>
                  <a:gd name="connsiteX1" fmla="*/ 581025 w 1162050"/>
                  <a:gd name="connsiteY1" fmla="*/ 1760537 h 1890712"/>
                  <a:gd name="connsiteX2" fmla="*/ 508000 w 1162050"/>
                  <a:gd name="connsiteY2" fmla="*/ 1716087 h 1890712"/>
                  <a:gd name="connsiteX3" fmla="*/ 474662 w 1162050"/>
                  <a:gd name="connsiteY3" fmla="*/ 1676400 h 1890712"/>
                  <a:gd name="connsiteX4" fmla="*/ 504825 w 1162050"/>
                  <a:gd name="connsiteY4" fmla="*/ 1636712 h 1890712"/>
                  <a:gd name="connsiteX5" fmla="*/ 717550 w 1162050"/>
                  <a:gd name="connsiteY5" fmla="*/ 1636712 h 1890712"/>
                  <a:gd name="connsiteX6" fmla="*/ 746125 w 1162050"/>
                  <a:gd name="connsiteY6" fmla="*/ 1589087 h 1890712"/>
                  <a:gd name="connsiteX7" fmla="*/ 715962 w 1162050"/>
                  <a:gd name="connsiteY7" fmla="*/ 1552575 h 1890712"/>
                  <a:gd name="connsiteX8" fmla="*/ 398462 w 1162050"/>
                  <a:gd name="connsiteY8" fmla="*/ 1552575 h 1890712"/>
                  <a:gd name="connsiteX9" fmla="*/ 360362 w 1162050"/>
                  <a:gd name="connsiteY9" fmla="*/ 1514475 h 1890712"/>
                  <a:gd name="connsiteX10" fmla="*/ 382587 w 1162050"/>
                  <a:gd name="connsiteY10" fmla="*/ 1466850 h 1890712"/>
                  <a:gd name="connsiteX11" fmla="*/ 796925 w 1162050"/>
                  <a:gd name="connsiteY11" fmla="*/ 1466850 h 1890712"/>
                  <a:gd name="connsiteX12" fmla="*/ 830262 w 1162050"/>
                  <a:gd name="connsiteY12" fmla="*/ 1419225 h 1890712"/>
                  <a:gd name="connsiteX13" fmla="*/ 795337 w 1162050"/>
                  <a:gd name="connsiteY13" fmla="*/ 1376362 h 1890712"/>
                  <a:gd name="connsiteX14" fmla="*/ 385762 w 1162050"/>
                  <a:gd name="connsiteY14" fmla="*/ 1376362 h 1890712"/>
                  <a:gd name="connsiteX15" fmla="*/ 322262 w 1162050"/>
                  <a:gd name="connsiteY15" fmla="*/ 1344612 h 1890712"/>
                  <a:gd name="connsiteX16" fmla="*/ 279400 w 1162050"/>
                  <a:gd name="connsiteY16" fmla="*/ 1293812 h 1890712"/>
                  <a:gd name="connsiteX17" fmla="*/ 271462 w 1162050"/>
                  <a:gd name="connsiteY17" fmla="*/ 1200150 h 1890712"/>
                  <a:gd name="connsiteX18" fmla="*/ 260350 w 1162050"/>
                  <a:gd name="connsiteY18" fmla="*/ 1120775 h 1890712"/>
                  <a:gd name="connsiteX19" fmla="*/ 204787 w 1162050"/>
                  <a:gd name="connsiteY19" fmla="*/ 1030287 h 1890712"/>
                  <a:gd name="connsiteX20" fmla="*/ 130175 w 1162050"/>
                  <a:gd name="connsiteY20" fmla="*/ 947737 h 1890712"/>
                  <a:gd name="connsiteX21" fmla="*/ 57150 w 1162050"/>
                  <a:gd name="connsiteY21" fmla="*/ 831850 h 1890712"/>
                  <a:gd name="connsiteX22" fmla="*/ 20637 w 1162050"/>
                  <a:gd name="connsiteY22" fmla="*/ 727075 h 1890712"/>
                  <a:gd name="connsiteX23" fmla="*/ 0 w 1162050"/>
                  <a:gd name="connsiteY23" fmla="*/ 593725 h 1890712"/>
                  <a:gd name="connsiteX24" fmla="*/ 11112 w 1162050"/>
                  <a:gd name="connsiteY24" fmla="*/ 468312 h 1890712"/>
                  <a:gd name="connsiteX25" fmla="*/ 80962 w 1162050"/>
                  <a:gd name="connsiteY25" fmla="*/ 277812 h 1890712"/>
                  <a:gd name="connsiteX26" fmla="*/ 265112 w 1162050"/>
                  <a:gd name="connsiteY26" fmla="*/ 85724 h 1890712"/>
                  <a:gd name="connsiteX27" fmla="*/ 519112 w 1162050"/>
                  <a:gd name="connsiteY27" fmla="*/ 0 h 1890712"/>
                  <a:gd name="connsiteX28" fmla="*/ 704850 w 1162050"/>
                  <a:gd name="connsiteY28" fmla="*/ 3175 h 1890712"/>
                  <a:gd name="connsiteX29" fmla="*/ 942975 w 1162050"/>
                  <a:gd name="connsiteY29" fmla="*/ 114300 h 1890712"/>
                  <a:gd name="connsiteX30" fmla="*/ 1100137 w 1162050"/>
                  <a:gd name="connsiteY30" fmla="*/ 303212 h 1890712"/>
                  <a:gd name="connsiteX31" fmla="*/ 1162050 w 1162050"/>
                  <a:gd name="connsiteY31" fmla="*/ 506412 h 1890712"/>
                  <a:gd name="connsiteX32" fmla="*/ 1158875 w 1162050"/>
                  <a:gd name="connsiteY32" fmla="*/ 676275 h 1890712"/>
                  <a:gd name="connsiteX33" fmla="*/ 1090612 w 1162050"/>
                  <a:gd name="connsiteY33" fmla="*/ 882650 h 1890712"/>
                  <a:gd name="connsiteX34" fmla="*/ 957262 w 1162050"/>
                  <a:gd name="connsiteY34" fmla="*/ 1050925 h 1890712"/>
                  <a:gd name="connsiteX35" fmla="*/ 914400 w 1162050"/>
                  <a:gd name="connsiteY35" fmla="*/ 1111250 h 1890712"/>
                  <a:gd name="connsiteX36" fmla="*/ 904875 w 1162050"/>
                  <a:gd name="connsiteY36" fmla="*/ 1168400 h 1890712"/>
                  <a:gd name="connsiteX37" fmla="*/ 904875 w 1162050"/>
                  <a:gd name="connsiteY37" fmla="*/ 1257300 h 1890712"/>
                  <a:gd name="connsiteX38" fmla="*/ 868362 w 1162050"/>
                  <a:gd name="connsiteY38" fmla="*/ 1293812 h 1890712"/>
                  <a:gd name="connsiteX39" fmla="*/ 641350 w 1162050"/>
                  <a:gd name="connsiteY39" fmla="*/ 1293812 h 1890712"/>
                  <a:gd name="connsiteX40" fmla="*/ 590550 w 1162050"/>
                  <a:gd name="connsiteY40" fmla="*/ 1271587 h 1890712"/>
                  <a:gd name="connsiteX41" fmla="*/ 590550 w 1162050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21005 w 1162418"/>
                  <a:gd name="connsiteY22" fmla="*/ 727075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21005 w 1162418"/>
                  <a:gd name="connsiteY22" fmla="*/ 727075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21005 w 1162418"/>
                  <a:gd name="connsiteY22" fmla="*/ 727075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21005 w 1162418"/>
                  <a:gd name="connsiteY22" fmla="*/ 727075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21005 w 1162418"/>
                  <a:gd name="connsiteY22" fmla="*/ 727075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7518 w 1162418"/>
                  <a:gd name="connsiteY21" fmla="*/ 831850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79768 w 1162418"/>
                  <a:gd name="connsiteY16" fmla="*/ 129381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83340 w 1162418"/>
                  <a:gd name="connsiteY16" fmla="*/ 129262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83340 w 1162418"/>
                  <a:gd name="connsiteY16" fmla="*/ 129262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83340 w 1162418"/>
                  <a:gd name="connsiteY16" fmla="*/ 129262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0712 h 1890712"/>
                  <a:gd name="connsiteX1" fmla="*/ 581393 w 1162418"/>
                  <a:gd name="connsiteY1" fmla="*/ 1760537 h 1890712"/>
                  <a:gd name="connsiteX2" fmla="*/ 508368 w 1162418"/>
                  <a:gd name="connsiteY2" fmla="*/ 1716087 h 1890712"/>
                  <a:gd name="connsiteX3" fmla="*/ 475030 w 1162418"/>
                  <a:gd name="connsiteY3" fmla="*/ 1676400 h 1890712"/>
                  <a:gd name="connsiteX4" fmla="*/ 505193 w 1162418"/>
                  <a:gd name="connsiteY4" fmla="*/ 1636712 h 1890712"/>
                  <a:gd name="connsiteX5" fmla="*/ 717918 w 1162418"/>
                  <a:gd name="connsiteY5" fmla="*/ 1636712 h 1890712"/>
                  <a:gd name="connsiteX6" fmla="*/ 746493 w 1162418"/>
                  <a:gd name="connsiteY6" fmla="*/ 1589087 h 1890712"/>
                  <a:gd name="connsiteX7" fmla="*/ 716330 w 1162418"/>
                  <a:gd name="connsiteY7" fmla="*/ 1552575 h 1890712"/>
                  <a:gd name="connsiteX8" fmla="*/ 398830 w 1162418"/>
                  <a:gd name="connsiteY8" fmla="*/ 1552575 h 1890712"/>
                  <a:gd name="connsiteX9" fmla="*/ 360730 w 1162418"/>
                  <a:gd name="connsiteY9" fmla="*/ 1514475 h 1890712"/>
                  <a:gd name="connsiteX10" fmla="*/ 382955 w 1162418"/>
                  <a:gd name="connsiteY10" fmla="*/ 1466850 h 1890712"/>
                  <a:gd name="connsiteX11" fmla="*/ 797293 w 1162418"/>
                  <a:gd name="connsiteY11" fmla="*/ 1466850 h 1890712"/>
                  <a:gd name="connsiteX12" fmla="*/ 830630 w 1162418"/>
                  <a:gd name="connsiteY12" fmla="*/ 1419225 h 1890712"/>
                  <a:gd name="connsiteX13" fmla="*/ 795705 w 1162418"/>
                  <a:gd name="connsiteY13" fmla="*/ 1376362 h 1890712"/>
                  <a:gd name="connsiteX14" fmla="*/ 386130 w 1162418"/>
                  <a:gd name="connsiteY14" fmla="*/ 1376362 h 1890712"/>
                  <a:gd name="connsiteX15" fmla="*/ 322630 w 1162418"/>
                  <a:gd name="connsiteY15" fmla="*/ 1344612 h 1890712"/>
                  <a:gd name="connsiteX16" fmla="*/ 283340 w 1162418"/>
                  <a:gd name="connsiteY16" fmla="*/ 1292622 h 1890712"/>
                  <a:gd name="connsiteX17" fmla="*/ 271830 w 1162418"/>
                  <a:gd name="connsiteY17" fmla="*/ 1200150 h 1890712"/>
                  <a:gd name="connsiteX18" fmla="*/ 260718 w 1162418"/>
                  <a:gd name="connsiteY18" fmla="*/ 1120775 h 1890712"/>
                  <a:gd name="connsiteX19" fmla="*/ 205155 w 1162418"/>
                  <a:gd name="connsiteY19" fmla="*/ 1030287 h 1890712"/>
                  <a:gd name="connsiteX20" fmla="*/ 130543 w 1162418"/>
                  <a:gd name="connsiteY20" fmla="*/ 947737 h 1890712"/>
                  <a:gd name="connsiteX21" fmla="*/ 55137 w 1162418"/>
                  <a:gd name="connsiteY21" fmla="*/ 837803 h 1890712"/>
                  <a:gd name="connsiteX22" fmla="*/ 13861 w 1162418"/>
                  <a:gd name="connsiteY22" fmla="*/ 728266 h 1890712"/>
                  <a:gd name="connsiteX23" fmla="*/ 368 w 1162418"/>
                  <a:gd name="connsiteY23" fmla="*/ 593725 h 1890712"/>
                  <a:gd name="connsiteX24" fmla="*/ 11480 w 1162418"/>
                  <a:gd name="connsiteY24" fmla="*/ 468312 h 1890712"/>
                  <a:gd name="connsiteX25" fmla="*/ 81330 w 1162418"/>
                  <a:gd name="connsiteY25" fmla="*/ 277812 h 1890712"/>
                  <a:gd name="connsiteX26" fmla="*/ 265480 w 1162418"/>
                  <a:gd name="connsiteY26" fmla="*/ 85724 h 1890712"/>
                  <a:gd name="connsiteX27" fmla="*/ 519480 w 1162418"/>
                  <a:gd name="connsiteY27" fmla="*/ 0 h 1890712"/>
                  <a:gd name="connsiteX28" fmla="*/ 705218 w 1162418"/>
                  <a:gd name="connsiteY28" fmla="*/ 3175 h 1890712"/>
                  <a:gd name="connsiteX29" fmla="*/ 943343 w 1162418"/>
                  <a:gd name="connsiteY29" fmla="*/ 114300 h 1890712"/>
                  <a:gd name="connsiteX30" fmla="*/ 1100505 w 1162418"/>
                  <a:gd name="connsiteY30" fmla="*/ 303212 h 1890712"/>
                  <a:gd name="connsiteX31" fmla="*/ 1162418 w 1162418"/>
                  <a:gd name="connsiteY31" fmla="*/ 506412 h 1890712"/>
                  <a:gd name="connsiteX32" fmla="*/ 1159243 w 1162418"/>
                  <a:gd name="connsiteY32" fmla="*/ 676275 h 1890712"/>
                  <a:gd name="connsiteX33" fmla="*/ 1090980 w 1162418"/>
                  <a:gd name="connsiteY33" fmla="*/ 882650 h 1890712"/>
                  <a:gd name="connsiteX34" fmla="*/ 957630 w 1162418"/>
                  <a:gd name="connsiteY34" fmla="*/ 1050925 h 1890712"/>
                  <a:gd name="connsiteX35" fmla="*/ 914768 w 1162418"/>
                  <a:gd name="connsiteY35" fmla="*/ 1111250 h 1890712"/>
                  <a:gd name="connsiteX36" fmla="*/ 905243 w 1162418"/>
                  <a:gd name="connsiteY36" fmla="*/ 1168400 h 1890712"/>
                  <a:gd name="connsiteX37" fmla="*/ 905243 w 1162418"/>
                  <a:gd name="connsiteY37" fmla="*/ 1257300 h 1890712"/>
                  <a:gd name="connsiteX38" fmla="*/ 868730 w 1162418"/>
                  <a:gd name="connsiteY38" fmla="*/ 1293812 h 1890712"/>
                  <a:gd name="connsiteX39" fmla="*/ 641718 w 1162418"/>
                  <a:gd name="connsiteY39" fmla="*/ 1293812 h 1890712"/>
                  <a:gd name="connsiteX40" fmla="*/ 590918 w 1162418"/>
                  <a:gd name="connsiteY40" fmla="*/ 1271587 h 1890712"/>
                  <a:gd name="connsiteX41" fmla="*/ 590918 w 1162418"/>
                  <a:gd name="connsiteY41" fmla="*/ 1204912 h 1890712"/>
                  <a:gd name="connsiteX0" fmla="*/ 584568 w 1162418"/>
                  <a:gd name="connsiteY0" fmla="*/ 1892938 h 1892938"/>
                  <a:gd name="connsiteX1" fmla="*/ 581393 w 1162418"/>
                  <a:gd name="connsiteY1" fmla="*/ 1762763 h 1892938"/>
                  <a:gd name="connsiteX2" fmla="*/ 508368 w 1162418"/>
                  <a:gd name="connsiteY2" fmla="*/ 1718313 h 1892938"/>
                  <a:gd name="connsiteX3" fmla="*/ 475030 w 1162418"/>
                  <a:gd name="connsiteY3" fmla="*/ 1678626 h 1892938"/>
                  <a:gd name="connsiteX4" fmla="*/ 505193 w 1162418"/>
                  <a:gd name="connsiteY4" fmla="*/ 1638938 h 1892938"/>
                  <a:gd name="connsiteX5" fmla="*/ 717918 w 1162418"/>
                  <a:gd name="connsiteY5" fmla="*/ 1638938 h 1892938"/>
                  <a:gd name="connsiteX6" fmla="*/ 746493 w 1162418"/>
                  <a:gd name="connsiteY6" fmla="*/ 1591313 h 1892938"/>
                  <a:gd name="connsiteX7" fmla="*/ 716330 w 1162418"/>
                  <a:gd name="connsiteY7" fmla="*/ 1554801 h 1892938"/>
                  <a:gd name="connsiteX8" fmla="*/ 398830 w 1162418"/>
                  <a:gd name="connsiteY8" fmla="*/ 1554801 h 1892938"/>
                  <a:gd name="connsiteX9" fmla="*/ 360730 w 1162418"/>
                  <a:gd name="connsiteY9" fmla="*/ 1516701 h 1892938"/>
                  <a:gd name="connsiteX10" fmla="*/ 382955 w 1162418"/>
                  <a:gd name="connsiteY10" fmla="*/ 1469076 h 1892938"/>
                  <a:gd name="connsiteX11" fmla="*/ 797293 w 1162418"/>
                  <a:gd name="connsiteY11" fmla="*/ 1469076 h 1892938"/>
                  <a:gd name="connsiteX12" fmla="*/ 830630 w 1162418"/>
                  <a:gd name="connsiteY12" fmla="*/ 1421451 h 1892938"/>
                  <a:gd name="connsiteX13" fmla="*/ 795705 w 1162418"/>
                  <a:gd name="connsiteY13" fmla="*/ 1378588 h 1892938"/>
                  <a:gd name="connsiteX14" fmla="*/ 386130 w 1162418"/>
                  <a:gd name="connsiteY14" fmla="*/ 1378588 h 1892938"/>
                  <a:gd name="connsiteX15" fmla="*/ 322630 w 1162418"/>
                  <a:gd name="connsiteY15" fmla="*/ 1346838 h 1892938"/>
                  <a:gd name="connsiteX16" fmla="*/ 283340 w 1162418"/>
                  <a:gd name="connsiteY16" fmla="*/ 1294848 h 1892938"/>
                  <a:gd name="connsiteX17" fmla="*/ 271830 w 1162418"/>
                  <a:gd name="connsiteY17" fmla="*/ 1202376 h 1892938"/>
                  <a:gd name="connsiteX18" fmla="*/ 260718 w 1162418"/>
                  <a:gd name="connsiteY18" fmla="*/ 1123001 h 1892938"/>
                  <a:gd name="connsiteX19" fmla="*/ 205155 w 1162418"/>
                  <a:gd name="connsiteY19" fmla="*/ 1032513 h 1892938"/>
                  <a:gd name="connsiteX20" fmla="*/ 130543 w 1162418"/>
                  <a:gd name="connsiteY20" fmla="*/ 949963 h 1892938"/>
                  <a:gd name="connsiteX21" fmla="*/ 55137 w 1162418"/>
                  <a:gd name="connsiteY21" fmla="*/ 840029 h 1892938"/>
                  <a:gd name="connsiteX22" fmla="*/ 13861 w 1162418"/>
                  <a:gd name="connsiteY22" fmla="*/ 730492 h 1892938"/>
                  <a:gd name="connsiteX23" fmla="*/ 368 w 1162418"/>
                  <a:gd name="connsiteY23" fmla="*/ 595951 h 1892938"/>
                  <a:gd name="connsiteX24" fmla="*/ 11480 w 1162418"/>
                  <a:gd name="connsiteY24" fmla="*/ 470538 h 1892938"/>
                  <a:gd name="connsiteX25" fmla="*/ 81330 w 1162418"/>
                  <a:gd name="connsiteY25" fmla="*/ 280038 h 1892938"/>
                  <a:gd name="connsiteX26" fmla="*/ 265480 w 1162418"/>
                  <a:gd name="connsiteY26" fmla="*/ 87950 h 1892938"/>
                  <a:gd name="connsiteX27" fmla="*/ 519480 w 1162418"/>
                  <a:gd name="connsiteY27" fmla="*/ 2226 h 1892938"/>
                  <a:gd name="connsiteX28" fmla="*/ 705218 w 1162418"/>
                  <a:gd name="connsiteY28" fmla="*/ 5401 h 1892938"/>
                  <a:gd name="connsiteX29" fmla="*/ 943343 w 1162418"/>
                  <a:gd name="connsiteY29" fmla="*/ 116526 h 1892938"/>
                  <a:gd name="connsiteX30" fmla="*/ 1100505 w 1162418"/>
                  <a:gd name="connsiteY30" fmla="*/ 305438 h 1892938"/>
                  <a:gd name="connsiteX31" fmla="*/ 1162418 w 1162418"/>
                  <a:gd name="connsiteY31" fmla="*/ 508638 h 1892938"/>
                  <a:gd name="connsiteX32" fmla="*/ 1159243 w 1162418"/>
                  <a:gd name="connsiteY32" fmla="*/ 678501 h 1892938"/>
                  <a:gd name="connsiteX33" fmla="*/ 1090980 w 1162418"/>
                  <a:gd name="connsiteY33" fmla="*/ 884876 h 1892938"/>
                  <a:gd name="connsiteX34" fmla="*/ 957630 w 1162418"/>
                  <a:gd name="connsiteY34" fmla="*/ 1053151 h 1892938"/>
                  <a:gd name="connsiteX35" fmla="*/ 914768 w 1162418"/>
                  <a:gd name="connsiteY35" fmla="*/ 1113476 h 1892938"/>
                  <a:gd name="connsiteX36" fmla="*/ 905243 w 1162418"/>
                  <a:gd name="connsiteY36" fmla="*/ 1170626 h 1892938"/>
                  <a:gd name="connsiteX37" fmla="*/ 905243 w 1162418"/>
                  <a:gd name="connsiteY37" fmla="*/ 1259526 h 1892938"/>
                  <a:gd name="connsiteX38" fmla="*/ 868730 w 1162418"/>
                  <a:gd name="connsiteY38" fmla="*/ 1296038 h 1892938"/>
                  <a:gd name="connsiteX39" fmla="*/ 641718 w 1162418"/>
                  <a:gd name="connsiteY39" fmla="*/ 1296038 h 1892938"/>
                  <a:gd name="connsiteX40" fmla="*/ 590918 w 1162418"/>
                  <a:gd name="connsiteY40" fmla="*/ 1273813 h 1892938"/>
                  <a:gd name="connsiteX41" fmla="*/ 590918 w 1162418"/>
                  <a:gd name="connsiteY41" fmla="*/ 1207138 h 1892938"/>
                  <a:gd name="connsiteX0" fmla="*/ 584568 w 1162418"/>
                  <a:gd name="connsiteY0" fmla="*/ 1895823 h 1895823"/>
                  <a:gd name="connsiteX1" fmla="*/ 581393 w 1162418"/>
                  <a:gd name="connsiteY1" fmla="*/ 1765648 h 1895823"/>
                  <a:gd name="connsiteX2" fmla="*/ 508368 w 1162418"/>
                  <a:gd name="connsiteY2" fmla="*/ 1721198 h 1895823"/>
                  <a:gd name="connsiteX3" fmla="*/ 475030 w 1162418"/>
                  <a:gd name="connsiteY3" fmla="*/ 1681511 h 1895823"/>
                  <a:gd name="connsiteX4" fmla="*/ 505193 w 1162418"/>
                  <a:gd name="connsiteY4" fmla="*/ 1641823 h 1895823"/>
                  <a:gd name="connsiteX5" fmla="*/ 717918 w 1162418"/>
                  <a:gd name="connsiteY5" fmla="*/ 1641823 h 1895823"/>
                  <a:gd name="connsiteX6" fmla="*/ 746493 w 1162418"/>
                  <a:gd name="connsiteY6" fmla="*/ 1594198 h 1895823"/>
                  <a:gd name="connsiteX7" fmla="*/ 716330 w 1162418"/>
                  <a:gd name="connsiteY7" fmla="*/ 1557686 h 1895823"/>
                  <a:gd name="connsiteX8" fmla="*/ 398830 w 1162418"/>
                  <a:gd name="connsiteY8" fmla="*/ 1557686 h 1895823"/>
                  <a:gd name="connsiteX9" fmla="*/ 360730 w 1162418"/>
                  <a:gd name="connsiteY9" fmla="*/ 1519586 h 1895823"/>
                  <a:gd name="connsiteX10" fmla="*/ 382955 w 1162418"/>
                  <a:gd name="connsiteY10" fmla="*/ 1471961 h 1895823"/>
                  <a:gd name="connsiteX11" fmla="*/ 797293 w 1162418"/>
                  <a:gd name="connsiteY11" fmla="*/ 1471961 h 1895823"/>
                  <a:gd name="connsiteX12" fmla="*/ 830630 w 1162418"/>
                  <a:gd name="connsiteY12" fmla="*/ 1424336 h 1895823"/>
                  <a:gd name="connsiteX13" fmla="*/ 795705 w 1162418"/>
                  <a:gd name="connsiteY13" fmla="*/ 1381473 h 1895823"/>
                  <a:gd name="connsiteX14" fmla="*/ 386130 w 1162418"/>
                  <a:gd name="connsiteY14" fmla="*/ 1381473 h 1895823"/>
                  <a:gd name="connsiteX15" fmla="*/ 322630 w 1162418"/>
                  <a:gd name="connsiteY15" fmla="*/ 1349723 h 1895823"/>
                  <a:gd name="connsiteX16" fmla="*/ 283340 w 1162418"/>
                  <a:gd name="connsiteY16" fmla="*/ 1297733 h 1895823"/>
                  <a:gd name="connsiteX17" fmla="*/ 271830 w 1162418"/>
                  <a:gd name="connsiteY17" fmla="*/ 1205261 h 1895823"/>
                  <a:gd name="connsiteX18" fmla="*/ 260718 w 1162418"/>
                  <a:gd name="connsiteY18" fmla="*/ 1125886 h 1895823"/>
                  <a:gd name="connsiteX19" fmla="*/ 205155 w 1162418"/>
                  <a:gd name="connsiteY19" fmla="*/ 1035398 h 1895823"/>
                  <a:gd name="connsiteX20" fmla="*/ 130543 w 1162418"/>
                  <a:gd name="connsiteY20" fmla="*/ 952848 h 1895823"/>
                  <a:gd name="connsiteX21" fmla="*/ 55137 w 1162418"/>
                  <a:gd name="connsiteY21" fmla="*/ 842914 h 1895823"/>
                  <a:gd name="connsiteX22" fmla="*/ 13861 w 1162418"/>
                  <a:gd name="connsiteY22" fmla="*/ 733377 h 1895823"/>
                  <a:gd name="connsiteX23" fmla="*/ 368 w 1162418"/>
                  <a:gd name="connsiteY23" fmla="*/ 598836 h 1895823"/>
                  <a:gd name="connsiteX24" fmla="*/ 11480 w 1162418"/>
                  <a:gd name="connsiteY24" fmla="*/ 473423 h 1895823"/>
                  <a:gd name="connsiteX25" fmla="*/ 81330 w 1162418"/>
                  <a:gd name="connsiteY25" fmla="*/ 282923 h 1895823"/>
                  <a:gd name="connsiteX26" fmla="*/ 265480 w 1162418"/>
                  <a:gd name="connsiteY26" fmla="*/ 90835 h 1895823"/>
                  <a:gd name="connsiteX27" fmla="*/ 519480 w 1162418"/>
                  <a:gd name="connsiteY27" fmla="*/ 5111 h 1895823"/>
                  <a:gd name="connsiteX28" fmla="*/ 705218 w 1162418"/>
                  <a:gd name="connsiteY28" fmla="*/ 8286 h 1895823"/>
                  <a:gd name="connsiteX29" fmla="*/ 943343 w 1162418"/>
                  <a:gd name="connsiteY29" fmla="*/ 119411 h 1895823"/>
                  <a:gd name="connsiteX30" fmla="*/ 1100505 w 1162418"/>
                  <a:gd name="connsiteY30" fmla="*/ 308323 h 1895823"/>
                  <a:gd name="connsiteX31" fmla="*/ 1162418 w 1162418"/>
                  <a:gd name="connsiteY31" fmla="*/ 511523 h 1895823"/>
                  <a:gd name="connsiteX32" fmla="*/ 1159243 w 1162418"/>
                  <a:gd name="connsiteY32" fmla="*/ 681386 h 1895823"/>
                  <a:gd name="connsiteX33" fmla="*/ 1090980 w 1162418"/>
                  <a:gd name="connsiteY33" fmla="*/ 887761 h 1895823"/>
                  <a:gd name="connsiteX34" fmla="*/ 957630 w 1162418"/>
                  <a:gd name="connsiteY34" fmla="*/ 1056036 h 1895823"/>
                  <a:gd name="connsiteX35" fmla="*/ 914768 w 1162418"/>
                  <a:gd name="connsiteY35" fmla="*/ 1116361 h 1895823"/>
                  <a:gd name="connsiteX36" fmla="*/ 905243 w 1162418"/>
                  <a:gd name="connsiteY36" fmla="*/ 1173511 h 1895823"/>
                  <a:gd name="connsiteX37" fmla="*/ 905243 w 1162418"/>
                  <a:gd name="connsiteY37" fmla="*/ 1262411 h 1895823"/>
                  <a:gd name="connsiteX38" fmla="*/ 868730 w 1162418"/>
                  <a:gd name="connsiteY38" fmla="*/ 1298923 h 1895823"/>
                  <a:gd name="connsiteX39" fmla="*/ 641718 w 1162418"/>
                  <a:gd name="connsiteY39" fmla="*/ 1298923 h 1895823"/>
                  <a:gd name="connsiteX40" fmla="*/ 590918 w 1162418"/>
                  <a:gd name="connsiteY40" fmla="*/ 1276698 h 1895823"/>
                  <a:gd name="connsiteX41" fmla="*/ 590918 w 1162418"/>
                  <a:gd name="connsiteY41" fmla="*/ 1210023 h 1895823"/>
                  <a:gd name="connsiteX0" fmla="*/ 584568 w 1162418"/>
                  <a:gd name="connsiteY0" fmla="*/ 1897931 h 1897931"/>
                  <a:gd name="connsiteX1" fmla="*/ 581393 w 1162418"/>
                  <a:gd name="connsiteY1" fmla="*/ 1767756 h 1897931"/>
                  <a:gd name="connsiteX2" fmla="*/ 508368 w 1162418"/>
                  <a:gd name="connsiteY2" fmla="*/ 1723306 h 1897931"/>
                  <a:gd name="connsiteX3" fmla="*/ 475030 w 1162418"/>
                  <a:gd name="connsiteY3" fmla="*/ 1683619 h 1897931"/>
                  <a:gd name="connsiteX4" fmla="*/ 505193 w 1162418"/>
                  <a:gd name="connsiteY4" fmla="*/ 1643931 h 1897931"/>
                  <a:gd name="connsiteX5" fmla="*/ 717918 w 1162418"/>
                  <a:gd name="connsiteY5" fmla="*/ 1643931 h 1897931"/>
                  <a:gd name="connsiteX6" fmla="*/ 746493 w 1162418"/>
                  <a:gd name="connsiteY6" fmla="*/ 1596306 h 1897931"/>
                  <a:gd name="connsiteX7" fmla="*/ 716330 w 1162418"/>
                  <a:gd name="connsiteY7" fmla="*/ 1559794 h 1897931"/>
                  <a:gd name="connsiteX8" fmla="*/ 398830 w 1162418"/>
                  <a:gd name="connsiteY8" fmla="*/ 1559794 h 1897931"/>
                  <a:gd name="connsiteX9" fmla="*/ 360730 w 1162418"/>
                  <a:gd name="connsiteY9" fmla="*/ 1521694 h 1897931"/>
                  <a:gd name="connsiteX10" fmla="*/ 382955 w 1162418"/>
                  <a:gd name="connsiteY10" fmla="*/ 1474069 h 1897931"/>
                  <a:gd name="connsiteX11" fmla="*/ 797293 w 1162418"/>
                  <a:gd name="connsiteY11" fmla="*/ 1474069 h 1897931"/>
                  <a:gd name="connsiteX12" fmla="*/ 830630 w 1162418"/>
                  <a:gd name="connsiteY12" fmla="*/ 1426444 h 1897931"/>
                  <a:gd name="connsiteX13" fmla="*/ 795705 w 1162418"/>
                  <a:gd name="connsiteY13" fmla="*/ 1383581 h 1897931"/>
                  <a:gd name="connsiteX14" fmla="*/ 386130 w 1162418"/>
                  <a:gd name="connsiteY14" fmla="*/ 1383581 h 1897931"/>
                  <a:gd name="connsiteX15" fmla="*/ 322630 w 1162418"/>
                  <a:gd name="connsiteY15" fmla="*/ 1351831 h 1897931"/>
                  <a:gd name="connsiteX16" fmla="*/ 283340 w 1162418"/>
                  <a:gd name="connsiteY16" fmla="*/ 1299841 h 1897931"/>
                  <a:gd name="connsiteX17" fmla="*/ 271830 w 1162418"/>
                  <a:gd name="connsiteY17" fmla="*/ 1207369 h 1897931"/>
                  <a:gd name="connsiteX18" fmla="*/ 260718 w 1162418"/>
                  <a:gd name="connsiteY18" fmla="*/ 1127994 h 1897931"/>
                  <a:gd name="connsiteX19" fmla="*/ 205155 w 1162418"/>
                  <a:gd name="connsiteY19" fmla="*/ 1037506 h 1897931"/>
                  <a:gd name="connsiteX20" fmla="*/ 130543 w 1162418"/>
                  <a:gd name="connsiteY20" fmla="*/ 954956 h 1897931"/>
                  <a:gd name="connsiteX21" fmla="*/ 55137 w 1162418"/>
                  <a:gd name="connsiteY21" fmla="*/ 845022 h 1897931"/>
                  <a:gd name="connsiteX22" fmla="*/ 13861 w 1162418"/>
                  <a:gd name="connsiteY22" fmla="*/ 735485 h 1897931"/>
                  <a:gd name="connsiteX23" fmla="*/ 368 w 1162418"/>
                  <a:gd name="connsiteY23" fmla="*/ 600944 h 1897931"/>
                  <a:gd name="connsiteX24" fmla="*/ 11480 w 1162418"/>
                  <a:gd name="connsiteY24" fmla="*/ 475531 h 1897931"/>
                  <a:gd name="connsiteX25" fmla="*/ 81330 w 1162418"/>
                  <a:gd name="connsiteY25" fmla="*/ 285031 h 1897931"/>
                  <a:gd name="connsiteX26" fmla="*/ 265480 w 1162418"/>
                  <a:gd name="connsiteY26" fmla="*/ 92943 h 1897931"/>
                  <a:gd name="connsiteX27" fmla="*/ 519480 w 1162418"/>
                  <a:gd name="connsiteY27" fmla="*/ 3648 h 1897931"/>
                  <a:gd name="connsiteX28" fmla="*/ 705218 w 1162418"/>
                  <a:gd name="connsiteY28" fmla="*/ 10394 h 1897931"/>
                  <a:gd name="connsiteX29" fmla="*/ 943343 w 1162418"/>
                  <a:gd name="connsiteY29" fmla="*/ 121519 h 1897931"/>
                  <a:gd name="connsiteX30" fmla="*/ 1100505 w 1162418"/>
                  <a:gd name="connsiteY30" fmla="*/ 310431 h 1897931"/>
                  <a:gd name="connsiteX31" fmla="*/ 1162418 w 1162418"/>
                  <a:gd name="connsiteY31" fmla="*/ 513631 h 1897931"/>
                  <a:gd name="connsiteX32" fmla="*/ 1159243 w 1162418"/>
                  <a:gd name="connsiteY32" fmla="*/ 683494 h 1897931"/>
                  <a:gd name="connsiteX33" fmla="*/ 1090980 w 1162418"/>
                  <a:gd name="connsiteY33" fmla="*/ 889869 h 1897931"/>
                  <a:gd name="connsiteX34" fmla="*/ 957630 w 1162418"/>
                  <a:gd name="connsiteY34" fmla="*/ 1058144 h 1897931"/>
                  <a:gd name="connsiteX35" fmla="*/ 914768 w 1162418"/>
                  <a:gd name="connsiteY35" fmla="*/ 1118469 h 1897931"/>
                  <a:gd name="connsiteX36" fmla="*/ 905243 w 1162418"/>
                  <a:gd name="connsiteY36" fmla="*/ 1175619 h 1897931"/>
                  <a:gd name="connsiteX37" fmla="*/ 905243 w 1162418"/>
                  <a:gd name="connsiteY37" fmla="*/ 1264519 h 1897931"/>
                  <a:gd name="connsiteX38" fmla="*/ 868730 w 1162418"/>
                  <a:gd name="connsiteY38" fmla="*/ 1301031 h 1897931"/>
                  <a:gd name="connsiteX39" fmla="*/ 641718 w 1162418"/>
                  <a:gd name="connsiteY39" fmla="*/ 1301031 h 1897931"/>
                  <a:gd name="connsiteX40" fmla="*/ 590918 w 1162418"/>
                  <a:gd name="connsiteY40" fmla="*/ 1278806 h 1897931"/>
                  <a:gd name="connsiteX41" fmla="*/ 590918 w 1162418"/>
                  <a:gd name="connsiteY41" fmla="*/ 1212131 h 1897931"/>
                  <a:gd name="connsiteX0" fmla="*/ 584568 w 1162418"/>
                  <a:gd name="connsiteY0" fmla="*/ 1897931 h 1897931"/>
                  <a:gd name="connsiteX1" fmla="*/ 581393 w 1162418"/>
                  <a:gd name="connsiteY1" fmla="*/ 1767756 h 1897931"/>
                  <a:gd name="connsiteX2" fmla="*/ 508368 w 1162418"/>
                  <a:gd name="connsiteY2" fmla="*/ 1723306 h 1897931"/>
                  <a:gd name="connsiteX3" fmla="*/ 475030 w 1162418"/>
                  <a:gd name="connsiteY3" fmla="*/ 1683619 h 1897931"/>
                  <a:gd name="connsiteX4" fmla="*/ 505193 w 1162418"/>
                  <a:gd name="connsiteY4" fmla="*/ 1643931 h 1897931"/>
                  <a:gd name="connsiteX5" fmla="*/ 717918 w 1162418"/>
                  <a:gd name="connsiteY5" fmla="*/ 1643931 h 1897931"/>
                  <a:gd name="connsiteX6" fmla="*/ 746493 w 1162418"/>
                  <a:gd name="connsiteY6" fmla="*/ 1596306 h 1897931"/>
                  <a:gd name="connsiteX7" fmla="*/ 716330 w 1162418"/>
                  <a:gd name="connsiteY7" fmla="*/ 1559794 h 1897931"/>
                  <a:gd name="connsiteX8" fmla="*/ 398830 w 1162418"/>
                  <a:gd name="connsiteY8" fmla="*/ 1559794 h 1897931"/>
                  <a:gd name="connsiteX9" fmla="*/ 360730 w 1162418"/>
                  <a:gd name="connsiteY9" fmla="*/ 1521694 h 1897931"/>
                  <a:gd name="connsiteX10" fmla="*/ 382955 w 1162418"/>
                  <a:gd name="connsiteY10" fmla="*/ 1474069 h 1897931"/>
                  <a:gd name="connsiteX11" fmla="*/ 797293 w 1162418"/>
                  <a:gd name="connsiteY11" fmla="*/ 1474069 h 1897931"/>
                  <a:gd name="connsiteX12" fmla="*/ 830630 w 1162418"/>
                  <a:gd name="connsiteY12" fmla="*/ 1426444 h 1897931"/>
                  <a:gd name="connsiteX13" fmla="*/ 795705 w 1162418"/>
                  <a:gd name="connsiteY13" fmla="*/ 1383581 h 1897931"/>
                  <a:gd name="connsiteX14" fmla="*/ 386130 w 1162418"/>
                  <a:gd name="connsiteY14" fmla="*/ 1383581 h 1897931"/>
                  <a:gd name="connsiteX15" fmla="*/ 322630 w 1162418"/>
                  <a:gd name="connsiteY15" fmla="*/ 1351831 h 1897931"/>
                  <a:gd name="connsiteX16" fmla="*/ 283340 w 1162418"/>
                  <a:gd name="connsiteY16" fmla="*/ 1299841 h 1897931"/>
                  <a:gd name="connsiteX17" fmla="*/ 271830 w 1162418"/>
                  <a:gd name="connsiteY17" fmla="*/ 1207369 h 1897931"/>
                  <a:gd name="connsiteX18" fmla="*/ 260718 w 1162418"/>
                  <a:gd name="connsiteY18" fmla="*/ 1127994 h 1897931"/>
                  <a:gd name="connsiteX19" fmla="*/ 205155 w 1162418"/>
                  <a:gd name="connsiteY19" fmla="*/ 1037506 h 1897931"/>
                  <a:gd name="connsiteX20" fmla="*/ 130543 w 1162418"/>
                  <a:gd name="connsiteY20" fmla="*/ 954956 h 1897931"/>
                  <a:gd name="connsiteX21" fmla="*/ 55137 w 1162418"/>
                  <a:gd name="connsiteY21" fmla="*/ 845022 h 1897931"/>
                  <a:gd name="connsiteX22" fmla="*/ 13861 w 1162418"/>
                  <a:gd name="connsiteY22" fmla="*/ 735485 h 1897931"/>
                  <a:gd name="connsiteX23" fmla="*/ 368 w 1162418"/>
                  <a:gd name="connsiteY23" fmla="*/ 600944 h 1897931"/>
                  <a:gd name="connsiteX24" fmla="*/ 11480 w 1162418"/>
                  <a:gd name="connsiteY24" fmla="*/ 475531 h 1897931"/>
                  <a:gd name="connsiteX25" fmla="*/ 81330 w 1162418"/>
                  <a:gd name="connsiteY25" fmla="*/ 285031 h 1897931"/>
                  <a:gd name="connsiteX26" fmla="*/ 265480 w 1162418"/>
                  <a:gd name="connsiteY26" fmla="*/ 92943 h 1897931"/>
                  <a:gd name="connsiteX27" fmla="*/ 519480 w 1162418"/>
                  <a:gd name="connsiteY27" fmla="*/ 3648 h 1897931"/>
                  <a:gd name="connsiteX28" fmla="*/ 705218 w 1162418"/>
                  <a:gd name="connsiteY28" fmla="*/ 10394 h 1897931"/>
                  <a:gd name="connsiteX29" fmla="*/ 943343 w 1162418"/>
                  <a:gd name="connsiteY29" fmla="*/ 121519 h 1897931"/>
                  <a:gd name="connsiteX30" fmla="*/ 1100505 w 1162418"/>
                  <a:gd name="connsiteY30" fmla="*/ 310431 h 1897931"/>
                  <a:gd name="connsiteX31" fmla="*/ 1162418 w 1162418"/>
                  <a:gd name="connsiteY31" fmla="*/ 513631 h 1897931"/>
                  <a:gd name="connsiteX32" fmla="*/ 1159243 w 1162418"/>
                  <a:gd name="connsiteY32" fmla="*/ 683494 h 1897931"/>
                  <a:gd name="connsiteX33" fmla="*/ 1090980 w 1162418"/>
                  <a:gd name="connsiteY33" fmla="*/ 889869 h 1897931"/>
                  <a:gd name="connsiteX34" fmla="*/ 957630 w 1162418"/>
                  <a:gd name="connsiteY34" fmla="*/ 1058144 h 1897931"/>
                  <a:gd name="connsiteX35" fmla="*/ 914768 w 1162418"/>
                  <a:gd name="connsiteY35" fmla="*/ 1118469 h 1897931"/>
                  <a:gd name="connsiteX36" fmla="*/ 905243 w 1162418"/>
                  <a:gd name="connsiteY36" fmla="*/ 1175619 h 1897931"/>
                  <a:gd name="connsiteX37" fmla="*/ 905243 w 1162418"/>
                  <a:gd name="connsiteY37" fmla="*/ 1264519 h 1897931"/>
                  <a:gd name="connsiteX38" fmla="*/ 868730 w 1162418"/>
                  <a:gd name="connsiteY38" fmla="*/ 1301031 h 1897931"/>
                  <a:gd name="connsiteX39" fmla="*/ 641718 w 1162418"/>
                  <a:gd name="connsiteY39" fmla="*/ 1301031 h 1897931"/>
                  <a:gd name="connsiteX40" fmla="*/ 590918 w 1162418"/>
                  <a:gd name="connsiteY40" fmla="*/ 1278806 h 1897931"/>
                  <a:gd name="connsiteX41" fmla="*/ 590918 w 1162418"/>
                  <a:gd name="connsiteY41" fmla="*/ 1212131 h 1897931"/>
                  <a:gd name="connsiteX0" fmla="*/ 584568 w 1162418"/>
                  <a:gd name="connsiteY0" fmla="*/ 1894283 h 1894283"/>
                  <a:gd name="connsiteX1" fmla="*/ 581393 w 1162418"/>
                  <a:gd name="connsiteY1" fmla="*/ 1764108 h 1894283"/>
                  <a:gd name="connsiteX2" fmla="*/ 508368 w 1162418"/>
                  <a:gd name="connsiteY2" fmla="*/ 1719658 h 1894283"/>
                  <a:gd name="connsiteX3" fmla="*/ 475030 w 1162418"/>
                  <a:gd name="connsiteY3" fmla="*/ 1679971 h 1894283"/>
                  <a:gd name="connsiteX4" fmla="*/ 505193 w 1162418"/>
                  <a:gd name="connsiteY4" fmla="*/ 1640283 h 1894283"/>
                  <a:gd name="connsiteX5" fmla="*/ 717918 w 1162418"/>
                  <a:gd name="connsiteY5" fmla="*/ 1640283 h 1894283"/>
                  <a:gd name="connsiteX6" fmla="*/ 746493 w 1162418"/>
                  <a:gd name="connsiteY6" fmla="*/ 1592658 h 1894283"/>
                  <a:gd name="connsiteX7" fmla="*/ 716330 w 1162418"/>
                  <a:gd name="connsiteY7" fmla="*/ 1556146 h 1894283"/>
                  <a:gd name="connsiteX8" fmla="*/ 398830 w 1162418"/>
                  <a:gd name="connsiteY8" fmla="*/ 1556146 h 1894283"/>
                  <a:gd name="connsiteX9" fmla="*/ 360730 w 1162418"/>
                  <a:gd name="connsiteY9" fmla="*/ 1518046 h 1894283"/>
                  <a:gd name="connsiteX10" fmla="*/ 382955 w 1162418"/>
                  <a:gd name="connsiteY10" fmla="*/ 1470421 h 1894283"/>
                  <a:gd name="connsiteX11" fmla="*/ 797293 w 1162418"/>
                  <a:gd name="connsiteY11" fmla="*/ 1470421 h 1894283"/>
                  <a:gd name="connsiteX12" fmla="*/ 830630 w 1162418"/>
                  <a:gd name="connsiteY12" fmla="*/ 1422796 h 1894283"/>
                  <a:gd name="connsiteX13" fmla="*/ 795705 w 1162418"/>
                  <a:gd name="connsiteY13" fmla="*/ 1379933 h 1894283"/>
                  <a:gd name="connsiteX14" fmla="*/ 386130 w 1162418"/>
                  <a:gd name="connsiteY14" fmla="*/ 1379933 h 1894283"/>
                  <a:gd name="connsiteX15" fmla="*/ 322630 w 1162418"/>
                  <a:gd name="connsiteY15" fmla="*/ 1348183 h 1894283"/>
                  <a:gd name="connsiteX16" fmla="*/ 283340 w 1162418"/>
                  <a:gd name="connsiteY16" fmla="*/ 1296193 h 1894283"/>
                  <a:gd name="connsiteX17" fmla="*/ 271830 w 1162418"/>
                  <a:gd name="connsiteY17" fmla="*/ 1203721 h 1894283"/>
                  <a:gd name="connsiteX18" fmla="*/ 260718 w 1162418"/>
                  <a:gd name="connsiteY18" fmla="*/ 1124346 h 1894283"/>
                  <a:gd name="connsiteX19" fmla="*/ 205155 w 1162418"/>
                  <a:gd name="connsiteY19" fmla="*/ 1033858 h 1894283"/>
                  <a:gd name="connsiteX20" fmla="*/ 130543 w 1162418"/>
                  <a:gd name="connsiteY20" fmla="*/ 951308 h 1894283"/>
                  <a:gd name="connsiteX21" fmla="*/ 55137 w 1162418"/>
                  <a:gd name="connsiteY21" fmla="*/ 841374 h 1894283"/>
                  <a:gd name="connsiteX22" fmla="*/ 13861 w 1162418"/>
                  <a:gd name="connsiteY22" fmla="*/ 731837 h 1894283"/>
                  <a:gd name="connsiteX23" fmla="*/ 368 w 1162418"/>
                  <a:gd name="connsiteY23" fmla="*/ 597296 h 1894283"/>
                  <a:gd name="connsiteX24" fmla="*/ 11480 w 1162418"/>
                  <a:gd name="connsiteY24" fmla="*/ 471883 h 1894283"/>
                  <a:gd name="connsiteX25" fmla="*/ 81330 w 1162418"/>
                  <a:gd name="connsiteY25" fmla="*/ 281383 h 1894283"/>
                  <a:gd name="connsiteX26" fmla="*/ 265480 w 1162418"/>
                  <a:gd name="connsiteY26" fmla="*/ 89295 h 1894283"/>
                  <a:gd name="connsiteX27" fmla="*/ 519480 w 1162418"/>
                  <a:gd name="connsiteY27" fmla="*/ 0 h 1894283"/>
                  <a:gd name="connsiteX28" fmla="*/ 705218 w 1162418"/>
                  <a:gd name="connsiteY28" fmla="*/ 6746 h 1894283"/>
                  <a:gd name="connsiteX29" fmla="*/ 943343 w 1162418"/>
                  <a:gd name="connsiteY29" fmla="*/ 117871 h 1894283"/>
                  <a:gd name="connsiteX30" fmla="*/ 1100505 w 1162418"/>
                  <a:gd name="connsiteY30" fmla="*/ 306783 h 1894283"/>
                  <a:gd name="connsiteX31" fmla="*/ 1162418 w 1162418"/>
                  <a:gd name="connsiteY31" fmla="*/ 509983 h 1894283"/>
                  <a:gd name="connsiteX32" fmla="*/ 1159243 w 1162418"/>
                  <a:gd name="connsiteY32" fmla="*/ 679846 h 1894283"/>
                  <a:gd name="connsiteX33" fmla="*/ 1090980 w 1162418"/>
                  <a:gd name="connsiteY33" fmla="*/ 886221 h 1894283"/>
                  <a:gd name="connsiteX34" fmla="*/ 957630 w 1162418"/>
                  <a:gd name="connsiteY34" fmla="*/ 1054496 h 1894283"/>
                  <a:gd name="connsiteX35" fmla="*/ 914768 w 1162418"/>
                  <a:gd name="connsiteY35" fmla="*/ 1114821 h 1894283"/>
                  <a:gd name="connsiteX36" fmla="*/ 905243 w 1162418"/>
                  <a:gd name="connsiteY36" fmla="*/ 1171971 h 1894283"/>
                  <a:gd name="connsiteX37" fmla="*/ 905243 w 1162418"/>
                  <a:gd name="connsiteY37" fmla="*/ 1260871 h 1894283"/>
                  <a:gd name="connsiteX38" fmla="*/ 868730 w 1162418"/>
                  <a:gd name="connsiteY38" fmla="*/ 1297383 h 1894283"/>
                  <a:gd name="connsiteX39" fmla="*/ 641718 w 1162418"/>
                  <a:gd name="connsiteY39" fmla="*/ 1297383 h 1894283"/>
                  <a:gd name="connsiteX40" fmla="*/ 590918 w 1162418"/>
                  <a:gd name="connsiteY40" fmla="*/ 1275158 h 1894283"/>
                  <a:gd name="connsiteX41" fmla="*/ 590918 w 1162418"/>
                  <a:gd name="connsiteY41" fmla="*/ 1208483 h 1894283"/>
                  <a:gd name="connsiteX0" fmla="*/ 584568 w 1162418"/>
                  <a:gd name="connsiteY0" fmla="*/ 1896145 h 1896145"/>
                  <a:gd name="connsiteX1" fmla="*/ 581393 w 1162418"/>
                  <a:gd name="connsiteY1" fmla="*/ 1765970 h 1896145"/>
                  <a:gd name="connsiteX2" fmla="*/ 508368 w 1162418"/>
                  <a:gd name="connsiteY2" fmla="*/ 1721520 h 1896145"/>
                  <a:gd name="connsiteX3" fmla="*/ 475030 w 1162418"/>
                  <a:gd name="connsiteY3" fmla="*/ 1681833 h 1896145"/>
                  <a:gd name="connsiteX4" fmla="*/ 505193 w 1162418"/>
                  <a:gd name="connsiteY4" fmla="*/ 1642145 h 1896145"/>
                  <a:gd name="connsiteX5" fmla="*/ 717918 w 1162418"/>
                  <a:gd name="connsiteY5" fmla="*/ 1642145 h 1896145"/>
                  <a:gd name="connsiteX6" fmla="*/ 746493 w 1162418"/>
                  <a:gd name="connsiteY6" fmla="*/ 1594520 h 1896145"/>
                  <a:gd name="connsiteX7" fmla="*/ 716330 w 1162418"/>
                  <a:gd name="connsiteY7" fmla="*/ 1558008 h 1896145"/>
                  <a:gd name="connsiteX8" fmla="*/ 398830 w 1162418"/>
                  <a:gd name="connsiteY8" fmla="*/ 1558008 h 1896145"/>
                  <a:gd name="connsiteX9" fmla="*/ 360730 w 1162418"/>
                  <a:gd name="connsiteY9" fmla="*/ 1519908 h 1896145"/>
                  <a:gd name="connsiteX10" fmla="*/ 382955 w 1162418"/>
                  <a:gd name="connsiteY10" fmla="*/ 1472283 h 1896145"/>
                  <a:gd name="connsiteX11" fmla="*/ 797293 w 1162418"/>
                  <a:gd name="connsiteY11" fmla="*/ 1472283 h 1896145"/>
                  <a:gd name="connsiteX12" fmla="*/ 830630 w 1162418"/>
                  <a:gd name="connsiteY12" fmla="*/ 1424658 h 1896145"/>
                  <a:gd name="connsiteX13" fmla="*/ 795705 w 1162418"/>
                  <a:gd name="connsiteY13" fmla="*/ 1381795 h 1896145"/>
                  <a:gd name="connsiteX14" fmla="*/ 386130 w 1162418"/>
                  <a:gd name="connsiteY14" fmla="*/ 1381795 h 1896145"/>
                  <a:gd name="connsiteX15" fmla="*/ 322630 w 1162418"/>
                  <a:gd name="connsiteY15" fmla="*/ 1350045 h 1896145"/>
                  <a:gd name="connsiteX16" fmla="*/ 283340 w 1162418"/>
                  <a:gd name="connsiteY16" fmla="*/ 1298055 h 1896145"/>
                  <a:gd name="connsiteX17" fmla="*/ 271830 w 1162418"/>
                  <a:gd name="connsiteY17" fmla="*/ 1205583 h 1896145"/>
                  <a:gd name="connsiteX18" fmla="*/ 260718 w 1162418"/>
                  <a:gd name="connsiteY18" fmla="*/ 1126208 h 1896145"/>
                  <a:gd name="connsiteX19" fmla="*/ 205155 w 1162418"/>
                  <a:gd name="connsiteY19" fmla="*/ 1035720 h 1896145"/>
                  <a:gd name="connsiteX20" fmla="*/ 130543 w 1162418"/>
                  <a:gd name="connsiteY20" fmla="*/ 953170 h 1896145"/>
                  <a:gd name="connsiteX21" fmla="*/ 55137 w 1162418"/>
                  <a:gd name="connsiteY21" fmla="*/ 843236 h 1896145"/>
                  <a:gd name="connsiteX22" fmla="*/ 13861 w 1162418"/>
                  <a:gd name="connsiteY22" fmla="*/ 733699 h 1896145"/>
                  <a:gd name="connsiteX23" fmla="*/ 368 w 1162418"/>
                  <a:gd name="connsiteY23" fmla="*/ 599158 h 1896145"/>
                  <a:gd name="connsiteX24" fmla="*/ 11480 w 1162418"/>
                  <a:gd name="connsiteY24" fmla="*/ 473745 h 1896145"/>
                  <a:gd name="connsiteX25" fmla="*/ 81330 w 1162418"/>
                  <a:gd name="connsiteY25" fmla="*/ 283245 h 1896145"/>
                  <a:gd name="connsiteX26" fmla="*/ 265480 w 1162418"/>
                  <a:gd name="connsiteY26" fmla="*/ 91157 h 1896145"/>
                  <a:gd name="connsiteX27" fmla="*/ 519480 w 1162418"/>
                  <a:gd name="connsiteY27" fmla="*/ 1862 h 1896145"/>
                  <a:gd name="connsiteX28" fmla="*/ 705218 w 1162418"/>
                  <a:gd name="connsiteY28" fmla="*/ 8608 h 1896145"/>
                  <a:gd name="connsiteX29" fmla="*/ 943343 w 1162418"/>
                  <a:gd name="connsiteY29" fmla="*/ 119733 h 1896145"/>
                  <a:gd name="connsiteX30" fmla="*/ 1100505 w 1162418"/>
                  <a:gd name="connsiteY30" fmla="*/ 308645 h 1896145"/>
                  <a:gd name="connsiteX31" fmla="*/ 1162418 w 1162418"/>
                  <a:gd name="connsiteY31" fmla="*/ 511845 h 1896145"/>
                  <a:gd name="connsiteX32" fmla="*/ 1159243 w 1162418"/>
                  <a:gd name="connsiteY32" fmla="*/ 681708 h 1896145"/>
                  <a:gd name="connsiteX33" fmla="*/ 1090980 w 1162418"/>
                  <a:gd name="connsiteY33" fmla="*/ 888083 h 1896145"/>
                  <a:gd name="connsiteX34" fmla="*/ 957630 w 1162418"/>
                  <a:gd name="connsiteY34" fmla="*/ 1056358 h 1896145"/>
                  <a:gd name="connsiteX35" fmla="*/ 914768 w 1162418"/>
                  <a:gd name="connsiteY35" fmla="*/ 1116683 h 1896145"/>
                  <a:gd name="connsiteX36" fmla="*/ 905243 w 1162418"/>
                  <a:gd name="connsiteY36" fmla="*/ 1173833 h 1896145"/>
                  <a:gd name="connsiteX37" fmla="*/ 905243 w 1162418"/>
                  <a:gd name="connsiteY37" fmla="*/ 1262733 h 1896145"/>
                  <a:gd name="connsiteX38" fmla="*/ 868730 w 1162418"/>
                  <a:gd name="connsiteY38" fmla="*/ 1299245 h 1896145"/>
                  <a:gd name="connsiteX39" fmla="*/ 641718 w 1162418"/>
                  <a:gd name="connsiteY39" fmla="*/ 1299245 h 1896145"/>
                  <a:gd name="connsiteX40" fmla="*/ 590918 w 1162418"/>
                  <a:gd name="connsiteY40" fmla="*/ 1277020 h 1896145"/>
                  <a:gd name="connsiteX41" fmla="*/ 590918 w 1162418"/>
                  <a:gd name="connsiteY41" fmla="*/ 1210345 h 1896145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2418"/>
                  <a:gd name="connsiteY0" fmla="*/ 1898273 h 1898273"/>
                  <a:gd name="connsiteX1" fmla="*/ 581393 w 1162418"/>
                  <a:gd name="connsiteY1" fmla="*/ 1768098 h 1898273"/>
                  <a:gd name="connsiteX2" fmla="*/ 508368 w 1162418"/>
                  <a:gd name="connsiteY2" fmla="*/ 1723648 h 1898273"/>
                  <a:gd name="connsiteX3" fmla="*/ 475030 w 1162418"/>
                  <a:gd name="connsiteY3" fmla="*/ 1683961 h 1898273"/>
                  <a:gd name="connsiteX4" fmla="*/ 505193 w 1162418"/>
                  <a:gd name="connsiteY4" fmla="*/ 1644273 h 1898273"/>
                  <a:gd name="connsiteX5" fmla="*/ 717918 w 1162418"/>
                  <a:gd name="connsiteY5" fmla="*/ 1644273 h 1898273"/>
                  <a:gd name="connsiteX6" fmla="*/ 746493 w 1162418"/>
                  <a:gd name="connsiteY6" fmla="*/ 1596648 h 1898273"/>
                  <a:gd name="connsiteX7" fmla="*/ 716330 w 1162418"/>
                  <a:gd name="connsiteY7" fmla="*/ 1560136 h 1898273"/>
                  <a:gd name="connsiteX8" fmla="*/ 398830 w 1162418"/>
                  <a:gd name="connsiteY8" fmla="*/ 1560136 h 1898273"/>
                  <a:gd name="connsiteX9" fmla="*/ 360730 w 1162418"/>
                  <a:gd name="connsiteY9" fmla="*/ 1522036 h 1898273"/>
                  <a:gd name="connsiteX10" fmla="*/ 382955 w 1162418"/>
                  <a:gd name="connsiteY10" fmla="*/ 1474411 h 1898273"/>
                  <a:gd name="connsiteX11" fmla="*/ 797293 w 1162418"/>
                  <a:gd name="connsiteY11" fmla="*/ 1474411 h 1898273"/>
                  <a:gd name="connsiteX12" fmla="*/ 830630 w 1162418"/>
                  <a:gd name="connsiteY12" fmla="*/ 1426786 h 1898273"/>
                  <a:gd name="connsiteX13" fmla="*/ 795705 w 1162418"/>
                  <a:gd name="connsiteY13" fmla="*/ 1383923 h 1898273"/>
                  <a:gd name="connsiteX14" fmla="*/ 386130 w 1162418"/>
                  <a:gd name="connsiteY14" fmla="*/ 1383923 h 1898273"/>
                  <a:gd name="connsiteX15" fmla="*/ 322630 w 1162418"/>
                  <a:gd name="connsiteY15" fmla="*/ 1352173 h 1898273"/>
                  <a:gd name="connsiteX16" fmla="*/ 283340 w 1162418"/>
                  <a:gd name="connsiteY16" fmla="*/ 1300183 h 1898273"/>
                  <a:gd name="connsiteX17" fmla="*/ 271830 w 1162418"/>
                  <a:gd name="connsiteY17" fmla="*/ 1207711 h 1898273"/>
                  <a:gd name="connsiteX18" fmla="*/ 260718 w 1162418"/>
                  <a:gd name="connsiteY18" fmla="*/ 1128336 h 1898273"/>
                  <a:gd name="connsiteX19" fmla="*/ 205155 w 1162418"/>
                  <a:gd name="connsiteY19" fmla="*/ 1037848 h 1898273"/>
                  <a:gd name="connsiteX20" fmla="*/ 130543 w 1162418"/>
                  <a:gd name="connsiteY20" fmla="*/ 955298 h 1898273"/>
                  <a:gd name="connsiteX21" fmla="*/ 55137 w 1162418"/>
                  <a:gd name="connsiteY21" fmla="*/ 845364 h 1898273"/>
                  <a:gd name="connsiteX22" fmla="*/ 13861 w 1162418"/>
                  <a:gd name="connsiteY22" fmla="*/ 735827 h 1898273"/>
                  <a:gd name="connsiteX23" fmla="*/ 368 w 1162418"/>
                  <a:gd name="connsiteY23" fmla="*/ 601286 h 1898273"/>
                  <a:gd name="connsiteX24" fmla="*/ 11480 w 1162418"/>
                  <a:gd name="connsiteY24" fmla="*/ 475873 h 1898273"/>
                  <a:gd name="connsiteX25" fmla="*/ 81330 w 1162418"/>
                  <a:gd name="connsiteY25" fmla="*/ 285373 h 1898273"/>
                  <a:gd name="connsiteX26" fmla="*/ 265480 w 1162418"/>
                  <a:gd name="connsiteY26" fmla="*/ 93285 h 1898273"/>
                  <a:gd name="connsiteX27" fmla="*/ 519480 w 1162418"/>
                  <a:gd name="connsiteY27" fmla="*/ 3990 h 1898273"/>
                  <a:gd name="connsiteX28" fmla="*/ 705218 w 1162418"/>
                  <a:gd name="connsiteY28" fmla="*/ 10736 h 1898273"/>
                  <a:gd name="connsiteX29" fmla="*/ 943343 w 1162418"/>
                  <a:gd name="connsiteY29" fmla="*/ 121861 h 1898273"/>
                  <a:gd name="connsiteX30" fmla="*/ 1100505 w 1162418"/>
                  <a:gd name="connsiteY30" fmla="*/ 310773 h 1898273"/>
                  <a:gd name="connsiteX31" fmla="*/ 1162418 w 1162418"/>
                  <a:gd name="connsiteY31" fmla="*/ 513973 h 1898273"/>
                  <a:gd name="connsiteX32" fmla="*/ 1159243 w 1162418"/>
                  <a:gd name="connsiteY32" fmla="*/ 683836 h 1898273"/>
                  <a:gd name="connsiteX33" fmla="*/ 1090980 w 1162418"/>
                  <a:gd name="connsiteY33" fmla="*/ 890211 h 1898273"/>
                  <a:gd name="connsiteX34" fmla="*/ 957630 w 1162418"/>
                  <a:gd name="connsiteY34" fmla="*/ 1058486 h 1898273"/>
                  <a:gd name="connsiteX35" fmla="*/ 914768 w 1162418"/>
                  <a:gd name="connsiteY35" fmla="*/ 1118811 h 1898273"/>
                  <a:gd name="connsiteX36" fmla="*/ 905243 w 1162418"/>
                  <a:gd name="connsiteY36" fmla="*/ 1175961 h 1898273"/>
                  <a:gd name="connsiteX37" fmla="*/ 905243 w 1162418"/>
                  <a:gd name="connsiteY37" fmla="*/ 1264861 h 1898273"/>
                  <a:gd name="connsiteX38" fmla="*/ 868730 w 1162418"/>
                  <a:gd name="connsiteY38" fmla="*/ 1301373 h 1898273"/>
                  <a:gd name="connsiteX39" fmla="*/ 641718 w 1162418"/>
                  <a:gd name="connsiteY39" fmla="*/ 1301373 h 1898273"/>
                  <a:gd name="connsiteX40" fmla="*/ 590918 w 1162418"/>
                  <a:gd name="connsiteY40" fmla="*/ 1279148 h 1898273"/>
                  <a:gd name="connsiteX41" fmla="*/ 590918 w 1162418"/>
                  <a:gd name="connsiteY41" fmla="*/ 1212473 h 1898273"/>
                  <a:gd name="connsiteX0" fmla="*/ 584568 w 1166196"/>
                  <a:gd name="connsiteY0" fmla="*/ 1898273 h 1898273"/>
                  <a:gd name="connsiteX1" fmla="*/ 581393 w 1166196"/>
                  <a:gd name="connsiteY1" fmla="*/ 1768098 h 1898273"/>
                  <a:gd name="connsiteX2" fmla="*/ 508368 w 1166196"/>
                  <a:gd name="connsiteY2" fmla="*/ 1723648 h 1898273"/>
                  <a:gd name="connsiteX3" fmla="*/ 475030 w 1166196"/>
                  <a:gd name="connsiteY3" fmla="*/ 1683961 h 1898273"/>
                  <a:gd name="connsiteX4" fmla="*/ 505193 w 1166196"/>
                  <a:gd name="connsiteY4" fmla="*/ 1644273 h 1898273"/>
                  <a:gd name="connsiteX5" fmla="*/ 717918 w 1166196"/>
                  <a:gd name="connsiteY5" fmla="*/ 1644273 h 1898273"/>
                  <a:gd name="connsiteX6" fmla="*/ 746493 w 1166196"/>
                  <a:gd name="connsiteY6" fmla="*/ 1596648 h 1898273"/>
                  <a:gd name="connsiteX7" fmla="*/ 716330 w 1166196"/>
                  <a:gd name="connsiteY7" fmla="*/ 1560136 h 1898273"/>
                  <a:gd name="connsiteX8" fmla="*/ 398830 w 1166196"/>
                  <a:gd name="connsiteY8" fmla="*/ 1560136 h 1898273"/>
                  <a:gd name="connsiteX9" fmla="*/ 360730 w 1166196"/>
                  <a:gd name="connsiteY9" fmla="*/ 1522036 h 1898273"/>
                  <a:gd name="connsiteX10" fmla="*/ 382955 w 1166196"/>
                  <a:gd name="connsiteY10" fmla="*/ 1474411 h 1898273"/>
                  <a:gd name="connsiteX11" fmla="*/ 797293 w 1166196"/>
                  <a:gd name="connsiteY11" fmla="*/ 1474411 h 1898273"/>
                  <a:gd name="connsiteX12" fmla="*/ 830630 w 1166196"/>
                  <a:gd name="connsiteY12" fmla="*/ 1426786 h 1898273"/>
                  <a:gd name="connsiteX13" fmla="*/ 795705 w 1166196"/>
                  <a:gd name="connsiteY13" fmla="*/ 1383923 h 1898273"/>
                  <a:gd name="connsiteX14" fmla="*/ 386130 w 1166196"/>
                  <a:gd name="connsiteY14" fmla="*/ 1383923 h 1898273"/>
                  <a:gd name="connsiteX15" fmla="*/ 322630 w 1166196"/>
                  <a:gd name="connsiteY15" fmla="*/ 1352173 h 1898273"/>
                  <a:gd name="connsiteX16" fmla="*/ 283340 w 1166196"/>
                  <a:gd name="connsiteY16" fmla="*/ 1300183 h 1898273"/>
                  <a:gd name="connsiteX17" fmla="*/ 271830 w 1166196"/>
                  <a:gd name="connsiteY17" fmla="*/ 1207711 h 1898273"/>
                  <a:gd name="connsiteX18" fmla="*/ 260718 w 1166196"/>
                  <a:gd name="connsiteY18" fmla="*/ 1128336 h 1898273"/>
                  <a:gd name="connsiteX19" fmla="*/ 205155 w 1166196"/>
                  <a:gd name="connsiteY19" fmla="*/ 1037848 h 1898273"/>
                  <a:gd name="connsiteX20" fmla="*/ 130543 w 1166196"/>
                  <a:gd name="connsiteY20" fmla="*/ 955298 h 1898273"/>
                  <a:gd name="connsiteX21" fmla="*/ 55137 w 1166196"/>
                  <a:gd name="connsiteY21" fmla="*/ 845364 h 1898273"/>
                  <a:gd name="connsiteX22" fmla="*/ 13861 w 1166196"/>
                  <a:gd name="connsiteY22" fmla="*/ 735827 h 1898273"/>
                  <a:gd name="connsiteX23" fmla="*/ 368 w 1166196"/>
                  <a:gd name="connsiteY23" fmla="*/ 601286 h 1898273"/>
                  <a:gd name="connsiteX24" fmla="*/ 11480 w 1166196"/>
                  <a:gd name="connsiteY24" fmla="*/ 475873 h 1898273"/>
                  <a:gd name="connsiteX25" fmla="*/ 81330 w 1166196"/>
                  <a:gd name="connsiteY25" fmla="*/ 285373 h 1898273"/>
                  <a:gd name="connsiteX26" fmla="*/ 265480 w 1166196"/>
                  <a:gd name="connsiteY26" fmla="*/ 93285 h 1898273"/>
                  <a:gd name="connsiteX27" fmla="*/ 519480 w 1166196"/>
                  <a:gd name="connsiteY27" fmla="*/ 3990 h 1898273"/>
                  <a:gd name="connsiteX28" fmla="*/ 705218 w 1166196"/>
                  <a:gd name="connsiteY28" fmla="*/ 10736 h 1898273"/>
                  <a:gd name="connsiteX29" fmla="*/ 943343 w 1166196"/>
                  <a:gd name="connsiteY29" fmla="*/ 121861 h 1898273"/>
                  <a:gd name="connsiteX30" fmla="*/ 1100505 w 1166196"/>
                  <a:gd name="connsiteY30" fmla="*/ 310773 h 1898273"/>
                  <a:gd name="connsiteX31" fmla="*/ 1162418 w 1166196"/>
                  <a:gd name="connsiteY31" fmla="*/ 513973 h 1898273"/>
                  <a:gd name="connsiteX32" fmla="*/ 1159243 w 1166196"/>
                  <a:gd name="connsiteY32" fmla="*/ 683836 h 1898273"/>
                  <a:gd name="connsiteX33" fmla="*/ 1090980 w 1166196"/>
                  <a:gd name="connsiteY33" fmla="*/ 890211 h 1898273"/>
                  <a:gd name="connsiteX34" fmla="*/ 957630 w 1166196"/>
                  <a:gd name="connsiteY34" fmla="*/ 1058486 h 1898273"/>
                  <a:gd name="connsiteX35" fmla="*/ 914768 w 1166196"/>
                  <a:gd name="connsiteY35" fmla="*/ 1118811 h 1898273"/>
                  <a:gd name="connsiteX36" fmla="*/ 905243 w 1166196"/>
                  <a:gd name="connsiteY36" fmla="*/ 1175961 h 1898273"/>
                  <a:gd name="connsiteX37" fmla="*/ 905243 w 1166196"/>
                  <a:gd name="connsiteY37" fmla="*/ 1264861 h 1898273"/>
                  <a:gd name="connsiteX38" fmla="*/ 868730 w 1166196"/>
                  <a:gd name="connsiteY38" fmla="*/ 1301373 h 1898273"/>
                  <a:gd name="connsiteX39" fmla="*/ 641718 w 1166196"/>
                  <a:gd name="connsiteY39" fmla="*/ 1301373 h 1898273"/>
                  <a:gd name="connsiteX40" fmla="*/ 590918 w 1166196"/>
                  <a:gd name="connsiteY40" fmla="*/ 1279148 h 1898273"/>
                  <a:gd name="connsiteX41" fmla="*/ 590918 w 1166196"/>
                  <a:gd name="connsiteY41" fmla="*/ 1212473 h 1898273"/>
                  <a:gd name="connsiteX0" fmla="*/ 584568 w 1170207"/>
                  <a:gd name="connsiteY0" fmla="*/ 1898273 h 1898273"/>
                  <a:gd name="connsiteX1" fmla="*/ 581393 w 1170207"/>
                  <a:gd name="connsiteY1" fmla="*/ 1768098 h 1898273"/>
                  <a:gd name="connsiteX2" fmla="*/ 508368 w 1170207"/>
                  <a:gd name="connsiteY2" fmla="*/ 1723648 h 1898273"/>
                  <a:gd name="connsiteX3" fmla="*/ 475030 w 1170207"/>
                  <a:gd name="connsiteY3" fmla="*/ 1683961 h 1898273"/>
                  <a:gd name="connsiteX4" fmla="*/ 505193 w 1170207"/>
                  <a:gd name="connsiteY4" fmla="*/ 1644273 h 1898273"/>
                  <a:gd name="connsiteX5" fmla="*/ 717918 w 1170207"/>
                  <a:gd name="connsiteY5" fmla="*/ 1644273 h 1898273"/>
                  <a:gd name="connsiteX6" fmla="*/ 746493 w 1170207"/>
                  <a:gd name="connsiteY6" fmla="*/ 1596648 h 1898273"/>
                  <a:gd name="connsiteX7" fmla="*/ 716330 w 1170207"/>
                  <a:gd name="connsiteY7" fmla="*/ 1560136 h 1898273"/>
                  <a:gd name="connsiteX8" fmla="*/ 398830 w 1170207"/>
                  <a:gd name="connsiteY8" fmla="*/ 1560136 h 1898273"/>
                  <a:gd name="connsiteX9" fmla="*/ 360730 w 1170207"/>
                  <a:gd name="connsiteY9" fmla="*/ 1522036 h 1898273"/>
                  <a:gd name="connsiteX10" fmla="*/ 382955 w 1170207"/>
                  <a:gd name="connsiteY10" fmla="*/ 1474411 h 1898273"/>
                  <a:gd name="connsiteX11" fmla="*/ 797293 w 1170207"/>
                  <a:gd name="connsiteY11" fmla="*/ 1474411 h 1898273"/>
                  <a:gd name="connsiteX12" fmla="*/ 830630 w 1170207"/>
                  <a:gd name="connsiteY12" fmla="*/ 1426786 h 1898273"/>
                  <a:gd name="connsiteX13" fmla="*/ 795705 w 1170207"/>
                  <a:gd name="connsiteY13" fmla="*/ 1383923 h 1898273"/>
                  <a:gd name="connsiteX14" fmla="*/ 386130 w 1170207"/>
                  <a:gd name="connsiteY14" fmla="*/ 1383923 h 1898273"/>
                  <a:gd name="connsiteX15" fmla="*/ 322630 w 1170207"/>
                  <a:gd name="connsiteY15" fmla="*/ 1352173 h 1898273"/>
                  <a:gd name="connsiteX16" fmla="*/ 283340 w 1170207"/>
                  <a:gd name="connsiteY16" fmla="*/ 1300183 h 1898273"/>
                  <a:gd name="connsiteX17" fmla="*/ 271830 w 1170207"/>
                  <a:gd name="connsiteY17" fmla="*/ 1207711 h 1898273"/>
                  <a:gd name="connsiteX18" fmla="*/ 260718 w 1170207"/>
                  <a:gd name="connsiteY18" fmla="*/ 1128336 h 1898273"/>
                  <a:gd name="connsiteX19" fmla="*/ 205155 w 1170207"/>
                  <a:gd name="connsiteY19" fmla="*/ 1037848 h 1898273"/>
                  <a:gd name="connsiteX20" fmla="*/ 130543 w 1170207"/>
                  <a:gd name="connsiteY20" fmla="*/ 955298 h 1898273"/>
                  <a:gd name="connsiteX21" fmla="*/ 55137 w 1170207"/>
                  <a:gd name="connsiteY21" fmla="*/ 845364 h 1898273"/>
                  <a:gd name="connsiteX22" fmla="*/ 13861 w 1170207"/>
                  <a:gd name="connsiteY22" fmla="*/ 735827 h 1898273"/>
                  <a:gd name="connsiteX23" fmla="*/ 368 w 1170207"/>
                  <a:gd name="connsiteY23" fmla="*/ 601286 h 1898273"/>
                  <a:gd name="connsiteX24" fmla="*/ 11480 w 1170207"/>
                  <a:gd name="connsiteY24" fmla="*/ 475873 h 1898273"/>
                  <a:gd name="connsiteX25" fmla="*/ 81330 w 1170207"/>
                  <a:gd name="connsiteY25" fmla="*/ 285373 h 1898273"/>
                  <a:gd name="connsiteX26" fmla="*/ 265480 w 1170207"/>
                  <a:gd name="connsiteY26" fmla="*/ 93285 h 1898273"/>
                  <a:gd name="connsiteX27" fmla="*/ 519480 w 1170207"/>
                  <a:gd name="connsiteY27" fmla="*/ 3990 h 1898273"/>
                  <a:gd name="connsiteX28" fmla="*/ 705218 w 1170207"/>
                  <a:gd name="connsiteY28" fmla="*/ 10736 h 1898273"/>
                  <a:gd name="connsiteX29" fmla="*/ 943343 w 1170207"/>
                  <a:gd name="connsiteY29" fmla="*/ 121861 h 1898273"/>
                  <a:gd name="connsiteX30" fmla="*/ 1100505 w 1170207"/>
                  <a:gd name="connsiteY30" fmla="*/ 310773 h 1898273"/>
                  <a:gd name="connsiteX31" fmla="*/ 1162418 w 1170207"/>
                  <a:gd name="connsiteY31" fmla="*/ 513973 h 1898273"/>
                  <a:gd name="connsiteX32" fmla="*/ 1159243 w 1170207"/>
                  <a:gd name="connsiteY32" fmla="*/ 683836 h 1898273"/>
                  <a:gd name="connsiteX33" fmla="*/ 1090980 w 1170207"/>
                  <a:gd name="connsiteY33" fmla="*/ 890211 h 1898273"/>
                  <a:gd name="connsiteX34" fmla="*/ 957630 w 1170207"/>
                  <a:gd name="connsiteY34" fmla="*/ 1058486 h 1898273"/>
                  <a:gd name="connsiteX35" fmla="*/ 914768 w 1170207"/>
                  <a:gd name="connsiteY35" fmla="*/ 1118811 h 1898273"/>
                  <a:gd name="connsiteX36" fmla="*/ 905243 w 1170207"/>
                  <a:gd name="connsiteY36" fmla="*/ 1175961 h 1898273"/>
                  <a:gd name="connsiteX37" fmla="*/ 905243 w 1170207"/>
                  <a:gd name="connsiteY37" fmla="*/ 1264861 h 1898273"/>
                  <a:gd name="connsiteX38" fmla="*/ 868730 w 1170207"/>
                  <a:gd name="connsiteY38" fmla="*/ 1301373 h 1898273"/>
                  <a:gd name="connsiteX39" fmla="*/ 641718 w 1170207"/>
                  <a:gd name="connsiteY39" fmla="*/ 1301373 h 1898273"/>
                  <a:gd name="connsiteX40" fmla="*/ 590918 w 1170207"/>
                  <a:gd name="connsiteY40" fmla="*/ 1279148 h 1898273"/>
                  <a:gd name="connsiteX41" fmla="*/ 590918 w 1170207"/>
                  <a:gd name="connsiteY41" fmla="*/ 1212473 h 1898273"/>
                  <a:gd name="connsiteX0" fmla="*/ 584568 w 1167505"/>
                  <a:gd name="connsiteY0" fmla="*/ 1898273 h 1898273"/>
                  <a:gd name="connsiteX1" fmla="*/ 581393 w 1167505"/>
                  <a:gd name="connsiteY1" fmla="*/ 1768098 h 1898273"/>
                  <a:gd name="connsiteX2" fmla="*/ 508368 w 1167505"/>
                  <a:gd name="connsiteY2" fmla="*/ 1723648 h 1898273"/>
                  <a:gd name="connsiteX3" fmla="*/ 475030 w 1167505"/>
                  <a:gd name="connsiteY3" fmla="*/ 1683961 h 1898273"/>
                  <a:gd name="connsiteX4" fmla="*/ 505193 w 1167505"/>
                  <a:gd name="connsiteY4" fmla="*/ 1644273 h 1898273"/>
                  <a:gd name="connsiteX5" fmla="*/ 717918 w 1167505"/>
                  <a:gd name="connsiteY5" fmla="*/ 1644273 h 1898273"/>
                  <a:gd name="connsiteX6" fmla="*/ 746493 w 1167505"/>
                  <a:gd name="connsiteY6" fmla="*/ 1596648 h 1898273"/>
                  <a:gd name="connsiteX7" fmla="*/ 716330 w 1167505"/>
                  <a:gd name="connsiteY7" fmla="*/ 1560136 h 1898273"/>
                  <a:gd name="connsiteX8" fmla="*/ 398830 w 1167505"/>
                  <a:gd name="connsiteY8" fmla="*/ 1560136 h 1898273"/>
                  <a:gd name="connsiteX9" fmla="*/ 360730 w 1167505"/>
                  <a:gd name="connsiteY9" fmla="*/ 1522036 h 1898273"/>
                  <a:gd name="connsiteX10" fmla="*/ 382955 w 1167505"/>
                  <a:gd name="connsiteY10" fmla="*/ 1474411 h 1898273"/>
                  <a:gd name="connsiteX11" fmla="*/ 797293 w 1167505"/>
                  <a:gd name="connsiteY11" fmla="*/ 1474411 h 1898273"/>
                  <a:gd name="connsiteX12" fmla="*/ 830630 w 1167505"/>
                  <a:gd name="connsiteY12" fmla="*/ 1426786 h 1898273"/>
                  <a:gd name="connsiteX13" fmla="*/ 795705 w 1167505"/>
                  <a:gd name="connsiteY13" fmla="*/ 1383923 h 1898273"/>
                  <a:gd name="connsiteX14" fmla="*/ 386130 w 1167505"/>
                  <a:gd name="connsiteY14" fmla="*/ 1383923 h 1898273"/>
                  <a:gd name="connsiteX15" fmla="*/ 322630 w 1167505"/>
                  <a:gd name="connsiteY15" fmla="*/ 1352173 h 1898273"/>
                  <a:gd name="connsiteX16" fmla="*/ 283340 w 1167505"/>
                  <a:gd name="connsiteY16" fmla="*/ 1300183 h 1898273"/>
                  <a:gd name="connsiteX17" fmla="*/ 271830 w 1167505"/>
                  <a:gd name="connsiteY17" fmla="*/ 1207711 h 1898273"/>
                  <a:gd name="connsiteX18" fmla="*/ 260718 w 1167505"/>
                  <a:gd name="connsiteY18" fmla="*/ 1128336 h 1898273"/>
                  <a:gd name="connsiteX19" fmla="*/ 205155 w 1167505"/>
                  <a:gd name="connsiteY19" fmla="*/ 1037848 h 1898273"/>
                  <a:gd name="connsiteX20" fmla="*/ 130543 w 1167505"/>
                  <a:gd name="connsiteY20" fmla="*/ 955298 h 1898273"/>
                  <a:gd name="connsiteX21" fmla="*/ 55137 w 1167505"/>
                  <a:gd name="connsiteY21" fmla="*/ 845364 h 1898273"/>
                  <a:gd name="connsiteX22" fmla="*/ 13861 w 1167505"/>
                  <a:gd name="connsiteY22" fmla="*/ 735827 h 1898273"/>
                  <a:gd name="connsiteX23" fmla="*/ 368 w 1167505"/>
                  <a:gd name="connsiteY23" fmla="*/ 601286 h 1898273"/>
                  <a:gd name="connsiteX24" fmla="*/ 11480 w 1167505"/>
                  <a:gd name="connsiteY24" fmla="*/ 475873 h 1898273"/>
                  <a:gd name="connsiteX25" fmla="*/ 81330 w 1167505"/>
                  <a:gd name="connsiteY25" fmla="*/ 285373 h 1898273"/>
                  <a:gd name="connsiteX26" fmla="*/ 265480 w 1167505"/>
                  <a:gd name="connsiteY26" fmla="*/ 93285 h 1898273"/>
                  <a:gd name="connsiteX27" fmla="*/ 519480 w 1167505"/>
                  <a:gd name="connsiteY27" fmla="*/ 3990 h 1898273"/>
                  <a:gd name="connsiteX28" fmla="*/ 705218 w 1167505"/>
                  <a:gd name="connsiteY28" fmla="*/ 10736 h 1898273"/>
                  <a:gd name="connsiteX29" fmla="*/ 943343 w 1167505"/>
                  <a:gd name="connsiteY29" fmla="*/ 121861 h 1898273"/>
                  <a:gd name="connsiteX30" fmla="*/ 1100505 w 1167505"/>
                  <a:gd name="connsiteY30" fmla="*/ 310773 h 1898273"/>
                  <a:gd name="connsiteX31" fmla="*/ 1162418 w 1167505"/>
                  <a:gd name="connsiteY31" fmla="*/ 513973 h 1898273"/>
                  <a:gd name="connsiteX32" fmla="*/ 1159243 w 1167505"/>
                  <a:gd name="connsiteY32" fmla="*/ 683836 h 1898273"/>
                  <a:gd name="connsiteX33" fmla="*/ 1090980 w 1167505"/>
                  <a:gd name="connsiteY33" fmla="*/ 890211 h 1898273"/>
                  <a:gd name="connsiteX34" fmla="*/ 957630 w 1167505"/>
                  <a:gd name="connsiteY34" fmla="*/ 1058486 h 1898273"/>
                  <a:gd name="connsiteX35" fmla="*/ 914768 w 1167505"/>
                  <a:gd name="connsiteY35" fmla="*/ 1118811 h 1898273"/>
                  <a:gd name="connsiteX36" fmla="*/ 905243 w 1167505"/>
                  <a:gd name="connsiteY36" fmla="*/ 1175961 h 1898273"/>
                  <a:gd name="connsiteX37" fmla="*/ 905243 w 1167505"/>
                  <a:gd name="connsiteY37" fmla="*/ 1264861 h 1898273"/>
                  <a:gd name="connsiteX38" fmla="*/ 868730 w 1167505"/>
                  <a:gd name="connsiteY38" fmla="*/ 1301373 h 1898273"/>
                  <a:gd name="connsiteX39" fmla="*/ 641718 w 1167505"/>
                  <a:gd name="connsiteY39" fmla="*/ 1301373 h 1898273"/>
                  <a:gd name="connsiteX40" fmla="*/ 590918 w 1167505"/>
                  <a:gd name="connsiteY40" fmla="*/ 1279148 h 1898273"/>
                  <a:gd name="connsiteX41" fmla="*/ 590918 w 1167505"/>
                  <a:gd name="connsiteY41" fmla="*/ 1212473 h 1898273"/>
                  <a:gd name="connsiteX0" fmla="*/ 584568 w 1167505"/>
                  <a:gd name="connsiteY0" fmla="*/ 1898273 h 1898273"/>
                  <a:gd name="connsiteX1" fmla="*/ 581393 w 1167505"/>
                  <a:gd name="connsiteY1" fmla="*/ 1768098 h 1898273"/>
                  <a:gd name="connsiteX2" fmla="*/ 508368 w 1167505"/>
                  <a:gd name="connsiteY2" fmla="*/ 1723648 h 1898273"/>
                  <a:gd name="connsiteX3" fmla="*/ 475030 w 1167505"/>
                  <a:gd name="connsiteY3" fmla="*/ 1683961 h 1898273"/>
                  <a:gd name="connsiteX4" fmla="*/ 505193 w 1167505"/>
                  <a:gd name="connsiteY4" fmla="*/ 1644273 h 1898273"/>
                  <a:gd name="connsiteX5" fmla="*/ 717918 w 1167505"/>
                  <a:gd name="connsiteY5" fmla="*/ 1644273 h 1898273"/>
                  <a:gd name="connsiteX6" fmla="*/ 746493 w 1167505"/>
                  <a:gd name="connsiteY6" fmla="*/ 1596648 h 1898273"/>
                  <a:gd name="connsiteX7" fmla="*/ 716330 w 1167505"/>
                  <a:gd name="connsiteY7" fmla="*/ 1560136 h 1898273"/>
                  <a:gd name="connsiteX8" fmla="*/ 398830 w 1167505"/>
                  <a:gd name="connsiteY8" fmla="*/ 1560136 h 1898273"/>
                  <a:gd name="connsiteX9" fmla="*/ 360730 w 1167505"/>
                  <a:gd name="connsiteY9" fmla="*/ 1522036 h 1898273"/>
                  <a:gd name="connsiteX10" fmla="*/ 382955 w 1167505"/>
                  <a:gd name="connsiteY10" fmla="*/ 1474411 h 1898273"/>
                  <a:gd name="connsiteX11" fmla="*/ 797293 w 1167505"/>
                  <a:gd name="connsiteY11" fmla="*/ 1474411 h 1898273"/>
                  <a:gd name="connsiteX12" fmla="*/ 830630 w 1167505"/>
                  <a:gd name="connsiteY12" fmla="*/ 1426786 h 1898273"/>
                  <a:gd name="connsiteX13" fmla="*/ 795705 w 1167505"/>
                  <a:gd name="connsiteY13" fmla="*/ 1383923 h 1898273"/>
                  <a:gd name="connsiteX14" fmla="*/ 386130 w 1167505"/>
                  <a:gd name="connsiteY14" fmla="*/ 1383923 h 1898273"/>
                  <a:gd name="connsiteX15" fmla="*/ 322630 w 1167505"/>
                  <a:gd name="connsiteY15" fmla="*/ 1352173 h 1898273"/>
                  <a:gd name="connsiteX16" fmla="*/ 283340 w 1167505"/>
                  <a:gd name="connsiteY16" fmla="*/ 1300183 h 1898273"/>
                  <a:gd name="connsiteX17" fmla="*/ 271830 w 1167505"/>
                  <a:gd name="connsiteY17" fmla="*/ 1207711 h 1898273"/>
                  <a:gd name="connsiteX18" fmla="*/ 260718 w 1167505"/>
                  <a:gd name="connsiteY18" fmla="*/ 1128336 h 1898273"/>
                  <a:gd name="connsiteX19" fmla="*/ 205155 w 1167505"/>
                  <a:gd name="connsiteY19" fmla="*/ 1037848 h 1898273"/>
                  <a:gd name="connsiteX20" fmla="*/ 130543 w 1167505"/>
                  <a:gd name="connsiteY20" fmla="*/ 955298 h 1898273"/>
                  <a:gd name="connsiteX21" fmla="*/ 55137 w 1167505"/>
                  <a:gd name="connsiteY21" fmla="*/ 845364 h 1898273"/>
                  <a:gd name="connsiteX22" fmla="*/ 13861 w 1167505"/>
                  <a:gd name="connsiteY22" fmla="*/ 735827 h 1898273"/>
                  <a:gd name="connsiteX23" fmla="*/ 368 w 1167505"/>
                  <a:gd name="connsiteY23" fmla="*/ 601286 h 1898273"/>
                  <a:gd name="connsiteX24" fmla="*/ 11480 w 1167505"/>
                  <a:gd name="connsiteY24" fmla="*/ 475873 h 1898273"/>
                  <a:gd name="connsiteX25" fmla="*/ 81330 w 1167505"/>
                  <a:gd name="connsiteY25" fmla="*/ 285373 h 1898273"/>
                  <a:gd name="connsiteX26" fmla="*/ 265480 w 1167505"/>
                  <a:gd name="connsiteY26" fmla="*/ 93285 h 1898273"/>
                  <a:gd name="connsiteX27" fmla="*/ 519480 w 1167505"/>
                  <a:gd name="connsiteY27" fmla="*/ 3990 h 1898273"/>
                  <a:gd name="connsiteX28" fmla="*/ 705218 w 1167505"/>
                  <a:gd name="connsiteY28" fmla="*/ 10736 h 1898273"/>
                  <a:gd name="connsiteX29" fmla="*/ 943343 w 1167505"/>
                  <a:gd name="connsiteY29" fmla="*/ 121861 h 1898273"/>
                  <a:gd name="connsiteX30" fmla="*/ 1100505 w 1167505"/>
                  <a:gd name="connsiteY30" fmla="*/ 310773 h 1898273"/>
                  <a:gd name="connsiteX31" fmla="*/ 1162418 w 1167505"/>
                  <a:gd name="connsiteY31" fmla="*/ 513973 h 1898273"/>
                  <a:gd name="connsiteX32" fmla="*/ 1159243 w 1167505"/>
                  <a:gd name="connsiteY32" fmla="*/ 683836 h 1898273"/>
                  <a:gd name="connsiteX33" fmla="*/ 1090980 w 1167505"/>
                  <a:gd name="connsiteY33" fmla="*/ 890211 h 1898273"/>
                  <a:gd name="connsiteX34" fmla="*/ 957630 w 1167505"/>
                  <a:gd name="connsiteY34" fmla="*/ 1058486 h 1898273"/>
                  <a:gd name="connsiteX35" fmla="*/ 914768 w 1167505"/>
                  <a:gd name="connsiteY35" fmla="*/ 1118811 h 1898273"/>
                  <a:gd name="connsiteX36" fmla="*/ 905243 w 1167505"/>
                  <a:gd name="connsiteY36" fmla="*/ 1175961 h 1898273"/>
                  <a:gd name="connsiteX37" fmla="*/ 905243 w 1167505"/>
                  <a:gd name="connsiteY37" fmla="*/ 1264861 h 1898273"/>
                  <a:gd name="connsiteX38" fmla="*/ 868730 w 1167505"/>
                  <a:gd name="connsiteY38" fmla="*/ 1301373 h 1898273"/>
                  <a:gd name="connsiteX39" fmla="*/ 641718 w 1167505"/>
                  <a:gd name="connsiteY39" fmla="*/ 1301373 h 1898273"/>
                  <a:gd name="connsiteX40" fmla="*/ 590918 w 1167505"/>
                  <a:gd name="connsiteY40" fmla="*/ 1279148 h 1898273"/>
                  <a:gd name="connsiteX41" fmla="*/ 590918 w 1167505"/>
                  <a:gd name="connsiteY41" fmla="*/ 1212473 h 1898273"/>
                  <a:gd name="connsiteX0" fmla="*/ 584568 w 1167505"/>
                  <a:gd name="connsiteY0" fmla="*/ 1898273 h 1898273"/>
                  <a:gd name="connsiteX1" fmla="*/ 581393 w 1167505"/>
                  <a:gd name="connsiteY1" fmla="*/ 1768098 h 1898273"/>
                  <a:gd name="connsiteX2" fmla="*/ 508368 w 1167505"/>
                  <a:gd name="connsiteY2" fmla="*/ 1723648 h 1898273"/>
                  <a:gd name="connsiteX3" fmla="*/ 475030 w 1167505"/>
                  <a:gd name="connsiteY3" fmla="*/ 1683961 h 1898273"/>
                  <a:gd name="connsiteX4" fmla="*/ 505193 w 1167505"/>
                  <a:gd name="connsiteY4" fmla="*/ 1644273 h 1898273"/>
                  <a:gd name="connsiteX5" fmla="*/ 717918 w 1167505"/>
                  <a:gd name="connsiteY5" fmla="*/ 1644273 h 1898273"/>
                  <a:gd name="connsiteX6" fmla="*/ 746493 w 1167505"/>
                  <a:gd name="connsiteY6" fmla="*/ 1596648 h 1898273"/>
                  <a:gd name="connsiteX7" fmla="*/ 716330 w 1167505"/>
                  <a:gd name="connsiteY7" fmla="*/ 1560136 h 1898273"/>
                  <a:gd name="connsiteX8" fmla="*/ 398830 w 1167505"/>
                  <a:gd name="connsiteY8" fmla="*/ 1560136 h 1898273"/>
                  <a:gd name="connsiteX9" fmla="*/ 360730 w 1167505"/>
                  <a:gd name="connsiteY9" fmla="*/ 1522036 h 1898273"/>
                  <a:gd name="connsiteX10" fmla="*/ 382955 w 1167505"/>
                  <a:gd name="connsiteY10" fmla="*/ 1474411 h 1898273"/>
                  <a:gd name="connsiteX11" fmla="*/ 797293 w 1167505"/>
                  <a:gd name="connsiteY11" fmla="*/ 1474411 h 1898273"/>
                  <a:gd name="connsiteX12" fmla="*/ 830630 w 1167505"/>
                  <a:gd name="connsiteY12" fmla="*/ 1426786 h 1898273"/>
                  <a:gd name="connsiteX13" fmla="*/ 795705 w 1167505"/>
                  <a:gd name="connsiteY13" fmla="*/ 1383923 h 1898273"/>
                  <a:gd name="connsiteX14" fmla="*/ 386130 w 1167505"/>
                  <a:gd name="connsiteY14" fmla="*/ 1383923 h 1898273"/>
                  <a:gd name="connsiteX15" fmla="*/ 322630 w 1167505"/>
                  <a:gd name="connsiteY15" fmla="*/ 1352173 h 1898273"/>
                  <a:gd name="connsiteX16" fmla="*/ 283340 w 1167505"/>
                  <a:gd name="connsiteY16" fmla="*/ 1300183 h 1898273"/>
                  <a:gd name="connsiteX17" fmla="*/ 271830 w 1167505"/>
                  <a:gd name="connsiteY17" fmla="*/ 1207711 h 1898273"/>
                  <a:gd name="connsiteX18" fmla="*/ 260718 w 1167505"/>
                  <a:gd name="connsiteY18" fmla="*/ 1128336 h 1898273"/>
                  <a:gd name="connsiteX19" fmla="*/ 205155 w 1167505"/>
                  <a:gd name="connsiteY19" fmla="*/ 1037848 h 1898273"/>
                  <a:gd name="connsiteX20" fmla="*/ 130543 w 1167505"/>
                  <a:gd name="connsiteY20" fmla="*/ 955298 h 1898273"/>
                  <a:gd name="connsiteX21" fmla="*/ 55137 w 1167505"/>
                  <a:gd name="connsiteY21" fmla="*/ 845364 h 1898273"/>
                  <a:gd name="connsiteX22" fmla="*/ 13861 w 1167505"/>
                  <a:gd name="connsiteY22" fmla="*/ 735827 h 1898273"/>
                  <a:gd name="connsiteX23" fmla="*/ 368 w 1167505"/>
                  <a:gd name="connsiteY23" fmla="*/ 601286 h 1898273"/>
                  <a:gd name="connsiteX24" fmla="*/ 11480 w 1167505"/>
                  <a:gd name="connsiteY24" fmla="*/ 475873 h 1898273"/>
                  <a:gd name="connsiteX25" fmla="*/ 81330 w 1167505"/>
                  <a:gd name="connsiteY25" fmla="*/ 285373 h 1898273"/>
                  <a:gd name="connsiteX26" fmla="*/ 265480 w 1167505"/>
                  <a:gd name="connsiteY26" fmla="*/ 93285 h 1898273"/>
                  <a:gd name="connsiteX27" fmla="*/ 519480 w 1167505"/>
                  <a:gd name="connsiteY27" fmla="*/ 3990 h 1898273"/>
                  <a:gd name="connsiteX28" fmla="*/ 705218 w 1167505"/>
                  <a:gd name="connsiteY28" fmla="*/ 10736 h 1898273"/>
                  <a:gd name="connsiteX29" fmla="*/ 943343 w 1167505"/>
                  <a:gd name="connsiteY29" fmla="*/ 121861 h 1898273"/>
                  <a:gd name="connsiteX30" fmla="*/ 1100505 w 1167505"/>
                  <a:gd name="connsiteY30" fmla="*/ 310773 h 1898273"/>
                  <a:gd name="connsiteX31" fmla="*/ 1162418 w 1167505"/>
                  <a:gd name="connsiteY31" fmla="*/ 513973 h 1898273"/>
                  <a:gd name="connsiteX32" fmla="*/ 1159243 w 1167505"/>
                  <a:gd name="connsiteY32" fmla="*/ 683836 h 1898273"/>
                  <a:gd name="connsiteX33" fmla="*/ 1090980 w 1167505"/>
                  <a:gd name="connsiteY33" fmla="*/ 890211 h 1898273"/>
                  <a:gd name="connsiteX34" fmla="*/ 957630 w 1167505"/>
                  <a:gd name="connsiteY34" fmla="*/ 1058486 h 1898273"/>
                  <a:gd name="connsiteX35" fmla="*/ 914768 w 1167505"/>
                  <a:gd name="connsiteY35" fmla="*/ 1118811 h 1898273"/>
                  <a:gd name="connsiteX36" fmla="*/ 905243 w 1167505"/>
                  <a:gd name="connsiteY36" fmla="*/ 1175961 h 1898273"/>
                  <a:gd name="connsiteX37" fmla="*/ 905243 w 1167505"/>
                  <a:gd name="connsiteY37" fmla="*/ 1264861 h 1898273"/>
                  <a:gd name="connsiteX38" fmla="*/ 868730 w 1167505"/>
                  <a:gd name="connsiteY38" fmla="*/ 1301373 h 1898273"/>
                  <a:gd name="connsiteX39" fmla="*/ 641718 w 1167505"/>
                  <a:gd name="connsiteY39" fmla="*/ 1301373 h 1898273"/>
                  <a:gd name="connsiteX40" fmla="*/ 590918 w 1167505"/>
                  <a:gd name="connsiteY40" fmla="*/ 1279148 h 1898273"/>
                  <a:gd name="connsiteX41" fmla="*/ 590918 w 1167505"/>
                  <a:gd name="connsiteY41" fmla="*/ 1212473 h 1898273"/>
                  <a:gd name="connsiteX0" fmla="*/ 584568 w 1170104"/>
                  <a:gd name="connsiteY0" fmla="*/ 1898273 h 1898273"/>
                  <a:gd name="connsiteX1" fmla="*/ 581393 w 1170104"/>
                  <a:gd name="connsiteY1" fmla="*/ 1768098 h 1898273"/>
                  <a:gd name="connsiteX2" fmla="*/ 508368 w 1170104"/>
                  <a:gd name="connsiteY2" fmla="*/ 1723648 h 1898273"/>
                  <a:gd name="connsiteX3" fmla="*/ 475030 w 1170104"/>
                  <a:gd name="connsiteY3" fmla="*/ 1683961 h 1898273"/>
                  <a:gd name="connsiteX4" fmla="*/ 505193 w 1170104"/>
                  <a:gd name="connsiteY4" fmla="*/ 1644273 h 1898273"/>
                  <a:gd name="connsiteX5" fmla="*/ 717918 w 1170104"/>
                  <a:gd name="connsiteY5" fmla="*/ 1644273 h 1898273"/>
                  <a:gd name="connsiteX6" fmla="*/ 746493 w 1170104"/>
                  <a:gd name="connsiteY6" fmla="*/ 1596648 h 1898273"/>
                  <a:gd name="connsiteX7" fmla="*/ 716330 w 1170104"/>
                  <a:gd name="connsiteY7" fmla="*/ 1560136 h 1898273"/>
                  <a:gd name="connsiteX8" fmla="*/ 398830 w 1170104"/>
                  <a:gd name="connsiteY8" fmla="*/ 1560136 h 1898273"/>
                  <a:gd name="connsiteX9" fmla="*/ 360730 w 1170104"/>
                  <a:gd name="connsiteY9" fmla="*/ 1522036 h 1898273"/>
                  <a:gd name="connsiteX10" fmla="*/ 382955 w 1170104"/>
                  <a:gd name="connsiteY10" fmla="*/ 1474411 h 1898273"/>
                  <a:gd name="connsiteX11" fmla="*/ 797293 w 1170104"/>
                  <a:gd name="connsiteY11" fmla="*/ 1474411 h 1898273"/>
                  <a:gd name="connsiteX12" fmla="*/ 830630 w 1170104"/>
                  <a:gd name="connsiteY12" fmla="*/ 1426786 h 1898273"/>
                  <a:gd name="connsiteX13" fmla="*/ 795705 w 1170104"/>
                  <a:gd name="connsiteY13" fmla="*/ 1383923 h 1898273"/>
                  <a:gd name="connsiteX14" fmla="*/ 386130 w 1170104"/>
                  <a:gd name="connsiteY14" fmla="*/ 1383923 h 1898273"/>
                  <a:gd name="connsiteX15" fmla="*/ 322630 w 1170104"/>
                  <a:gd name="connsiteY15" fmla="*/ 1352173 h 1898273"/>
                  <a:gd name="connsiteX16" fmla="*/ 283340 w 1170104"/>
                  <a:gd name="connsiteY16" fmla="*/ 1300183 h 1898273"/>
                  <a:gd name="connsiteX17" fmla="*/ 271830 w 1170104"/>
                  <a:gd name="connsiteY17" fmla="*/ 1207711 h 1898273"/>
                  <a:gd name="connsiteX18" fmla="*/ 260718 w 1170104"/>
                  <a:gd name="connsiteY18" fmla="*/ 1128336 h 1898273"/>
                  <a:gd name="connsiteX19" fmla="*/ 205155 w 1170104"/>
                  <a:gd name="connsiteY19" fmla="*/ 1037848 h 1898273"/>
                  <a:gd name="connsiteX20" fmla="*/ 130543 w 1170104"/>
                  <a:gd name="connsiteY20" fmla="*/ 955298 h 1898273"/>
                  <a:gd name="connsiteX21" fmla="*/ 55137 w 1170104"/>
                  <a:gd name="connsiteY21" fmla="*/ 845364 h 1898273"/>
                  <a:gd name="connsiteX22" fmla="*/ 13861 w 1170104"/>
                  <a:gd name="connsiteY22" fmla="*/ 735827 h 1898273"/>
                  <a:gd name="connsiteX23" fmla="*/ 368 w 1170104"/>
                  <a:gd name="connsiteY23" fmla="*/ 601286 h 1898273"/>
                  <a:gd name="connsiteX24" fmla="*/ 11480 w 1170104"/>
                  <a:gd name="connsiteY24" fmla="*/ 475873 h 1898273"/>
                  <a:gd name="connsiteX25" fmla="*/ 81330 w 1170104"/>
                  <a:gd name="connsiteY25" fmla="*/ 285373 h 1898273"/>
                  <a:gd name="connsiteX26" fmla="*/ 265480 w 1170104"/>
                  <a:gd name="connsiteY26" fmla="*/ 93285 h 1898273"/>
                  <a:gd name="connsiteX27" fmla="*/ 519480 w 1170104"/>
                  <a:gd name="connsiteY27" fmla="*/ 3990 h 1898273"/>
                  <a:gd name="connsiteX28" fmla="*/ 705218 w 1170104"/>
                  <a:gd name="connsiteY28" fmla="*/ 10736 h 1898273"/>
                  <a:gd name="connsiteX29" fmla="*/ 943343 w 1170104"/>
                  <a:gd name="connsiteY29" fmla="*/ 121861 h 1898273"/>
                  <a:gd name="connsiteX30" fmla="*/ 1100505 w 1170104"/>
                  <a:gd name="connsiteY30" fmla="*/ 310773 h 1898273"/>
                  <a:gd name="connsiteX31" fmla="*/ 1162418 w 1170104"/>
                  <a:gd name="connsiteY31" fmla="*/ 513973 h 1898273"/>
                  <a:gd name="connsiteX32" fmla="*/ 1165196 w 1170104"/>
                  <a:gd name="connsiteY32" fmla="*/ 683836 h 1898273"/>
                  <a:gd name="connsiteX33" fmla="*/ 1090980 w 1170104"/>
                  <a:gd name="connsiteY33" fmla="*/ 890211 h 1898273"/>
                  <a:gd name="connsiteX34" fmla="*/ 957630 w 1170104"/>
                  <a:gd name="connsiteY34" fmla="*/ 1058486 h 1898273"/>
                  <a:gd name="connsiteX35" fmla="*/ 914768 w 1170104"/>
                  <a:gd name="connsiteY35" fmla="*/ 1118811 h 1898273"/>
                  <a:gd name="connsiteX36" fmla="*/ 905243 w 1170104"/>
                  <a:gd name="connsiteY36" fmla="*/ 1175961 h 1898273"/>
                  <a:gd name="connsiteX37" fmla="*/ 905243 w 1170104"/>
                  <a:gd name="connsiteY37" fmla="*/ 1264861 h 1898273"/>
                  <a:gd name="connsiteX38" fmla="*/ 868730 w 1170104"/>
                  <a:gd name="connsiteY38" fmla="*/ 1301373 h 1898273"/>
                  <a:gd name="connsiteX39" fmla="*/ 641718 w 1170104"/>
                  <a:gd name="connsiteY39" fmla="*/ 1301373 h 1898273"/>
                  <a:gd name="connsiteX40" fmla="*/ 590918 w 1170104"/>
                  <a:gd name="connsiteY40" fmla="*/ 1279148 h 1898273"/>
                  <a:gd name="connsiteX41" fmla="*/ 590918 w 1170104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90980 w 1167899"/>
                  <a:gd name="connsiteY33" fmla="*/ 890211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90980 w 1167899"/>
                  <a:gd name="connsiteY33" fmla="*/ 890211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90980 w 1167899"/>
                  <a:gd name="connsiteY33" fmla="*/ 890211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7630 w 1167899"/>
                  <a:gd name="connsiteY34" fmla="*/ 1058486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5243 w 1167899"/>
                  <a:gd name="connsiteY37" fmla="*/ 1264861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902862 w 1167899"/>
                  <a:gd name="connsiteY37" fmla="*/ 1261289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5243 w 1167899"/>
                  <a:gd name="connsiteY36" fmla="*/ 1175961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2955 w 1167899"/>
                  <a:gd name="connsiteY10" fmla="*/ 1474411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5030 w 1167899"/>
                  <a:gd name="connsiteY3" fmla="*/ 1683961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8368 w 1167899"/>
                  <a:gd name="connsiteY2" fmla="*/ 1723648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0033 w 1167899"/>
                  <a:gd name="connsiteY2" fmla="*/ 1728411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00033 w 1167899"/>
                  <a:gd name="connsiteY2" fmla="*/ 1728411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6493 w 1167899"/>
                  <a:gd name="connsiteY6" fmla="*/ 1596648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60718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9527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30630 w 1167899"/>
                  <a:gd name="connsiteY12" fmla="*/ 1426786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0136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1327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68730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1327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58014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1327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2868 w 1167899"/>
                  <a:gd name="connsiteY34" fmla="*/ 1056105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58014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7899"/>
                  <a:gd name="connsiteY0" fmla="*/ 1898273 h 1898273"/>
                  <a:gd name="connsiteX1" fmla="*/ 581393 w 1167899"/>
                  <a:gd name="connsiteY1" fmla="*/ 1768098 h 1898273"/>
                  <a:gd name="connsiteX2" fmla="*/ 513130 w 1167899"/>
                  <a:gd name="connsiteY2" fmla="*/ 1726030 h 1898273"/>
                  <a:gd name="connsiteX3" fmla="*/ 470268 w 1167899"/>
                  <a:gd name="connsiteY3" fmla="*/ 1680389 h 1898273"/>
                  <a:gd name="connsiteX4" fmla="*/ 505193 w 1167899"/>
                  <a:gd name="connsiteY4" fmla="*/ 1644273 h 1898273"/>
                  <a:gd name="connsiteX5" fmla="*/ 717918 w 1167899"/>
                  <a:gd name="connsiteY5" fmla="*/ 1644273 h 1898273"/>
                  <a:gd name="connsiteX6" fmla="*/ 748874 w 1167899"/>
                  <a:gd name="connsiteY6" fmla="*/ 1603792 h 1898273"/>
                  <a:gd name="connsiteX7" fmla="*/ 716330 w 1167899"/>
                  <a:gd name="connsiteY7" fmla="*/ 1561327 h 1898273"/>
                  <a:gd name="connsiteX8" fmla="*/ 398830 w 1167899"/>
                  <a:gd name="connsiteY8" fmla="*/ 1560136 h 1898273"/>
                  <a:gd name="connsiteX9" fmla="*/ 360730 w 1167899"/>
                  <a:gd name="connsiteY9" fmla="*/ 1522036 h 1898273"/>
                  <a:gd name="connsiteX10" fmla="*/ 387717 w 1167899"/>
                  <a:gd name="connsiteY10" fmla="*/ 1476793 h 1898273"/>
                  <a:gd name="connsiteX11" fmla="*/ 797293 w 1167899"/>
                  <a:gd name="connsiteY11" fmla="*/ 1474411 h 1898273"/>
                  <a:gd name="connsiteX12" fmla="*/ 828249 w 1167899"/>
                  <a:gd name="connsiteY12" fmla="*/ 1425595 h 1898273"/>
                  <a:gd name="connsiteX13" fmla="*/ 795705 w 1167899"/>
                  <a:gd name="connsiteY13" fmla="*/ 1383923 h 1898273"/>
                  <a:gd name="connsiteX14" fmla="*/ 386130 w 1167899"/>
                  <a:gd name="connsiteY14" fmla="*/ 1383923 h 1898273"/>
                  <a:gd name="connsiteX15" fmla="*/ 322630 w 1167899"/>
                  <a:gd name="connsiteY15" fmla="*/ 1352173 h 1898273"/>
                  <a:gd name="connsiteX16" fmla="*/ 283340 w 1167899"/>
                  <a:gd name="connsiteY16" fmla="*/ 1300183 h 1898273"/>
                  <a:gd name="connsiteX17" fmla="*/ 271830 w 1167899"/>
                  <a:gd name="connsiteY17" fmla="*/ 1207711 h 1898273"/>
                  <a:gd name="connsiteX18" fmla="*/ 255955 w 1167899"/>
                  <a:gd name="connsiteY18" fmla="*/ 1128336 h 1898273"/>
                  <a:gd name="connsiteX19" fmla="*/ 205155 w 1167899"/>
                  <a:gd name="connsiteY19" fmla="*/ 1037848 h 1898273"/>
                  <a:gd name="connsiteX20" fmla="*/ 130543 w 1167899"/>
                  <a:gd name="connsiteY20" fmla="*/ 955298 h 1898273"/>
                  <a:gd name="connsiteX21" fmla="*/ 55137 w 1167899"/>
                  <a:gd name="connsiteY21" fmla="*/ 845364 h 1898273"/>
                  <a:gd name="connsiteX22" fmla="*/ 13861 w 1167899"/>
                  <a:gd name="connsiteY22" fmla="*/ 735827 h 1898273"/>
                  <a:gd name="connsiteX23" fmla="*/ 368 w 1167899"/>
                  <a:gd name="connsiteY23" fmla="*/ 601286 h 1898273"/>
                  <a:gd name="connsiteX24" fmla="*/ 11480 w 1167899"/>
                  <a:gd name="connsiteY24" fmla="*/ 475873 h 1898273"/>
                  <a:gd name="connsiteX25" fmla="*/ 81330 w 1167899"/>
                  <a:gd name="connsiteY25" fmla="*/ 285373 h 1898273"/>
                  <a:gd name="connsiteX26" fmla="*/ 265480 w 1167899"/>
                  <a:gd name="connsiteY26" fmla="*/ 93285 h 1898273"/>
                  <a:gd name="connsiteX27" fmla="*/ 519480 w 1167899"/>
                  <a:gd name="connsiteY27" fmla="*/ 3990 h 1898273"/>
                  <a:gd name="connsiteX28" fmla="*/ 705218 w 1167899"/>
                  <a:gd name="connsiteY28" fmla="*/ 10736 h 1898273"/>
                  <a:gd name="connsiteX29" fmla="*/ 943343 w 1167899"/>
                  <a:gd name="connsiteY29" fmla="*/ 121861 h 1898273"/>
                  <a:gd name="connsiteX30" fmla="*/ 1100505 w 1167899"/>
                  <a:gd name="connsiteY30" fmla="*/ 310773 h 1898273"/>
                  <a:gd name="connsiteX31" fmla="*/ 1162418 w 1167899"/>
                  <a:gd name="connsiteY31" fmla="*/ 513973 h 1898273"/>
                  <a:gd name="connsiteX32" fmla="*/ 1165196 w 1167899"/>
                  <a:gd name="connsiteY32" fmla="*/ 683836 h 1898273"/>
                  <a:gd name="connsiteX33" fmla="*/ 1085027 w 1167899"/>
                  <a:gd name="connsiteY33" fmla="*/ 889020 h 1898273"/>
                  <a:gd name="connsiteX34" fmla="*/ 950487 w 1167899"/>
                  <a:gd name="connsiteY34" fmla="*/ 1054914 h 1898273"/>
                  <a:gd name="connsiteX35" fmla="*/ 914768 w 1167899"/>
                  <a:gd name="connsiteY35" fmla="*/ 1118811 h 1898273"/>
                  <a:gd name="connsiteX36" fmla="*/ 900480 w 1167899"/>
                  <a:gd name="connsiteY36" fmla="*/ 1177152 h 1898273"/>
                  <a:gd name="connsiteX37" fmla="*/ 898100 w 1167899"/>
                  <a:gd name="connsiteY37" fmla="*/ 1258908 h 1898273"/>
                  <a:gd name="connsiteX38" fmla="*/ 858014 w 1167899"/>
                  <a:gd name="connsiteY38" fmla="*/ 1301373 h 1898273"/>
                  <a:gd name="connsiteX39" fmla="*/ 641718 w 1167899"/>
                  <a:gd name="connsiteY39" fmla="*/ 1301373 h 1898273"/>
                  <a:gd name="connsiteX40" fmla="*/ 590918 w 1167899"/>
                  <a:gd name="connsiteY40" fmla="*/ 1279148 h 1898273"/>
                  <a:gd name="connsiteX41" fmla="*/ 590918 w 1167899"/>
                  <a:gd name="connsiteY41" fmla="*/ 1212473 h 1898273"/>
                  <a:gd name="connsiteX0" fmla="*/ 584568 w 1169166"/>
                  <a:gd name="connsiteY0" fmla="*/ 1898273 h 1898273"/>
                  <a:gd name="connsiteX1" fmla="*/ 581393 w 1169166"/>
                  <a:gd name="connsiteY1" fmla="*/ 1768098 h 1898273"/>
                  <a:gd name="connsiteX2" fmla="*/ 513130 w 1169166"/>
                  <a:gd name="connsiteY2" fmla="*/ 1726030 h 1898273"/>
                  <a:gd name="connsiteX3" fmla="*/ 470268 w 1169166"/>
                  <a:gd name="connsiteY3" fmla="*/ 1680389 h 1898273"/>
                  <a:gd name="connsiteX4" fmla="*/ 505193 w 1169166"/>
                  <a:gd name="connsiteY4" fmla="*/ 1644273 h 1898273"/>
                  <a:gd name="connsiteX5" fmla="*/ 717918 w 1169166"/>
                  <a:gd name="connsiteY5" fmla="*/ 1644273 h 1898273"/>
                  <a:gd name="connsiteX6" fmla="*/ 748874 w 1169166"/>
                  <a:gd name="connsiteY6" fmla="*/ 1603792 h 1898273"/>
                  <a:gd name="connsiteX7" fmla="*/ 716330 w 1169166"/>
                  <a:gd name="connsiteY7" fmla="*/ 1561327 h 1898273"/>
                  <a:gd name="connsiteX8" fmla="*/ 398830 w 1169166"/>
                  <a:gd name="connsiteY8" fmla="*/ 1560136 h 1898273"/>
                  <a:gd name="connsiteX9" fmla="*/ 360730 w 1169166"/>
                  <a:gd name="connsiteY9" fmla="*/ 1522036 h 1898273"/>
                  <a:gd name="connsiteX10" fmla="*/ 387717 w 1169166"/>
                  <a:gd name="connsiteY10" fmla="*/ 1476793 h 1898273"/>
                  <a:gd name="connsiteX11" fmla="*/ 797293 w 1169166"/>
                  <a:gd name="connsiteY11" fmla="*/ 1474411 h 1898273"/>
                  <a:gd name="connsiteX12" fmla="*/ 828249 w 1169166"/>
                  <a:gd name="connsiteY12" fmla="*/ 1425595 h 1898273"/>
                  <a:gd name="connsiteX13" fmla="*/ 795705 w 1169166"/>
                  <a:gd name="connsiteY13" fmla="*/ 1383923 h 1898273"/>
                  <a:gd name="connsiteX14" fmla="*/ 386130 w 1169166"/>
                  <a:gd name="connsiteY14" fmla="*/ 1383923 h 1898273"/>
                  <a:gd name="connsiteX15" fmla="*/ 322630 w 1169166"/>
                  <a:gd name="connsiteY15" fmla="*/ 1352173 h 1898273"/>
                  <a:gd name="connsiteX16" fmla="*/ 283340 w 1169166"/>
                  <a:gd name="connsiteY16" fmla="*/ 1300183 h 1898273"/>
                  <a:gd name="connsiteX17" fmla="*/ 271830 w 1169166"/>
                  <a:gd name="connsiteY17" fmla="*/ 1207711 h 1898273"/>
                  <a:gd name="connsiteX18" fmla="*/ 255955 w 1169166"/>
                  <a:gd name="connsiteY18" fmla="*/ 1128336 h 1898273"/>
                  <a:gd name="connsiteX19" fmla="*/ 205155 w 1169166"/>
                  <a:gd name="connsiteY19" fmla="*/ 1037848 h 1898273"/>
                  <a:gd name="connsiteX20" fmla="*/ 130543 w 1169166"/>
                  <a:gd name="connsiteY20" fmla="*/ 955298 h 1898273"/>
                  <a:gd name="connsiteX21" fmla="*/ 55137 w 1169166"/>
                  <a:gd name="connsiteY21" fmla="*/ 845364 h 1898273"/>
                  <a:gd name="connsiteX22" fmla="*/ 13861 w 1169166"/>
                  <a:gd name="connsiteY22" fmla="*/ 735827 h 1898273"/>
                  <a:gd name="connsiteX23" fmla="*/ 368 w 1169166"/>
                  <a:gd name="connsiteY23" fmla="*/ 601286 h 1898273"/>
                  <a:gd name="connsiteX24" fmla="*/ 11480 w 1169166"/>
                  <a:gd name="connsiteY24" fmla="*/ 475873 h 1898273"/>
                  <a:gd name="connsiteX25" fmla="*/ 81330 w 1169166"/>
                  <a:gd name="connsiteY25" fmla="*/ 285373 h 1898273"/>
                  <a:gd name="connsiteX26" fmla="*/ 265480 w 1169166"/>
                  <a:gd name="connsiteY26" fmla="*/ 93285 h 1898273"/>
                  <a:gd name="connsiteX27" fmla="*/ 519480 w 1169166"/>
                  <a:gd name="connsiteY27" fmla="*/ 3990 h 1898273"/>
                  <a:gd name="connsiteX28" fmla="*/ 705218 w 1169166"/>
                  <a:gd name="connsiteY28" fmla="*/ 10736 h 1898273"/>
                  <a:gd name="connsiteX29" fmla="*/ 943343 w 1169166"/>
                  <a:gd name="connsiteY29" fmla="*/ 121861 h 1898273"/>
                  <a:gd name="connsiteX30" fmla="*/ 1100505 w 1169166"/>
                  <a:gd name="connsiteY30" fmla="*/ 310773 h 1898273"/>
                  <a:gd name="connsiteX31" fmla="*/ 1162418 w 1169166"/>
                  <a:gd name="connsiteY31" fmla="*/ 513973 h 1898273"/>
                  <a:gd name="connsiteX32" fmla="*/ 1165196 w 1169166"/>
                  <a:gd name="connsiteY32" fmla="*/ 683836 h 1898273"/>
                  <a:gd name="connsiteX33" fmla="*/ 1085027 w 1169166"/>
                  <a:gd name="connsiteY33" fmla="*/ 889020 h 1898273"/>
                  <a:gd name="connsiteX34" fmla="*/ 950487 w 1169166"/>
                  <a:gd name="connsiteY34" fmla="*/ 1054914 h 1898273"/>
                  <a:gd name="connsiteX35" fmla="*/ 914768 w 1169166"/>
                  <a:gd name="connsiteY35" fmla="*/ 1118811 h 1898273"/>
                  <a:gd name="connsiteX36" fmla="*/ 900480 w 1169166"/>
                  <a:gd name="connsiteY36" fmla="*/ 1177152 h 1898273"/>
                  <a:gd name="connsiteX37" fmla="*/ 898100 w 1169166"/>
                  <a:gd name="connsiteY37" fmla="*/ 1258908 h 1898273"/>
                  <a:gd name="connsiteX38" fmla="*/ 858014 w 1169166"/>
                  <a:gd name="connsiteY38" fmla="*/ 1301373 h 1898273"/>
                  <a:gd name="connsiteX39" fmla="*/ 641718 w 1169166"/>
                  <a:gd name="connsiteY39" fmla="*/ 1301373 h 1898273"/>
                  <a:gd name="connsiteX40" fmla="*/ 590918 w 1169166"/>
                  <a:gd name="connsiteY40" fmla="*/ 1279148 h 1898273"/>
                  <a:gd name="connsiteX41" fmla="*/ 590918 w 1169166"/>
                  <a:gd name="connsiteY41" fmla="*/ 1212473 h 1898273"/>
                  <a:gd name="connsiteX0" fmla="*/ 584568 w 1169166"/>
                  <a:gd name="connsiteY0" fmla="*/ 1898273 h 1898273"/>
                  <a:gd name="connsiteX1" fmla="*/ 581393 w 1169166"/>
                  <a:gd name="connsiteY1" fmla="*/ 1768098 h 1898273"/>
                  <a:gd name="connsiteX2" fmla="*/ 513130 w 1169166"/>
                  <a:gd name="connsiteY2" fmla="*/ 1726030 h 1898273"/>
                  <a:gd name="connsiteX3" fmla="*/ 470268 w 1169166"/>
                  <a:gd name="connsiteY3" fmla="*/ 1680389 h 1898273"/>
                  <a:gd name="connsiteX4" fmla="*/ 505193 w 1169166"/>
                  <a:gd name="connsiteY4" fmla="*/ 1644273 h 1898273"/>
                  <a:gd name="connsiteX5" fmla="*/ 717918 w 1169166"/>
                  <a:gd name="connsiteY5" fmla="*/ 1644273 h 1898273"/>
                  <a:gd name="connsiteX6" fmla="*/ 748874 w 1169166"/>
                  <a:gd name="connsiteY6" fmla="*/ 1603792 h 1898273"/>
                  <a:gd name="connsiteX7" fmla="*/ 716330 w 1169166"/>
                  <a:gd name="connsiteY7" fmla="*/ 1561327 h 1898273"/>
                  <a:gd name="connsiteX8" fmla="*/ 398830 w 1169166"/>
                  <a:gd name="connsiteY8" fmla="*/ 1560136 h 1898273"/>
                  <a:gd name="connsiteX9" fmla="*/ 360730 w 1169166"/>
                  <a:gd name="connsiteY9" fmla="*/ 1522036 h 1898273"/>
                  <a:gd name="connsiteX10" fmla="*/ 387717 w 1169166"/>
                  <a:gd name="connsiteY10" fmla="*/ 1476793 h 1898273"/>
                  <a:gd name="connsiteX11" fmla="*/ 797293 w 1169166"/>
                  <a:gd name="connsiteY11" fmla="*/ 1474411 h 1898273"/>
                  <a:gd name="connsiteX12" fmla="*/ 828249 w 1169166"/>
                  <a:gd name="connsiteY12" fmla="*/ 1425595 h 1898273"/>
                  <a:gd name="connsiteX13" fmla="*/ 795705 w 1169166"/>
                  <a:gd name="connsiteY13" fmla="*/ 1383923 h 1898273"/>
                  <a:gd name="connsiteX14" fmla="*/ 386130 w 1169166"/>
                  <a:gd name="connsiteY14" fmla="*/ 1383923 h 1898273"/>
                  <a:gd name="connsiteX15" fmla="*/ 322630 w 1169166"/>
                  <a:gd name="connsiteY15" fmla="*/ 1352173 h 1898273"/>
                  <a:gd name="connsiteX16" fmla="*/ 283340 w 1169166"/>
                  <a:gd name="connsiteY16" fmla="*/ 1300183 h 1898273"/>
                  <a:gd name="connsiteX17" fmla="*/ 271830 w 1169166"/>
                  <a:gd name="connsiteY17" fmla="*/ 1207711 h 1898273"/>
                  <a:gd name="connsiteX18" fmla="*/ 255955 w 1169166"/>
                  <a:gd name="connsiteY18" fmla="*/ 1128336 h 1898273"/>
                  <a:gd name="connsiteX19" fmla="*/ 205155 w 1169166"/>
                  <a:gd name="connsiteY19" fmla="*/ 1037848 h 1898273"/>
                  <a:gd name="connsiteX20" fmla="*/ 130543 w 1169166"/>
                  <a:gd name="connsiteY20" fmla="*/ 955298 h 1898273"/>
                  <a:gd name="connsiteX21" fmla="*/ 55137 w 1169166"/>
                  <a:gd name="connsiteY21" fmla="*/ 845364 h 1898273"/>
                  <a:gd name="connsiteX22" fmla="*/ 13861 w 1169166"/>
                  <a:gd name="connsiteY22" fmla="*/ 735827 h 1898273"/>
                  <a:gd name="connsiteX23" fmla="*/ 368 w 1169166"/>
                  <a:gd name="connsiteY23" fmla="*/ 601286 h 1898273"/>
                  <a:gd name="connsiteX24" fmla="*/ 11480 w 1169166"/>
                  <a:gd name="connsiteY24" fmla="*/ 475873 h 1898273"/>
                  <a:gd name="connsiteX25" fmla="*/ 81330 w 1169166"/>
                  <a:gd name="connsiteY25" fmla="*/ 285373 h 1898273"/>
                  <a:gd name="connsiteX26" fmla="*/ 265480 w 1169166"/>
                  <a:gd name="connsiteY26" fmla="*/ 93285 h 1898273"/>
                  <a:gd name="connsiteX27" fmla="*/ 519480 w 1169166"/>
                  <a:gd name="connsiteY27" fmla="*/ 3990 h 1898273"/>
                  <a:gd name="connsiteX28" fmla="*/ 705218 w 1169166"/>
                  <a:gd name="connsiteY28" fmla="*/ 10736 h 1898273"/>
                  <a:gd name="connsiteX29" fmla="*/ 943343 w 1169166"/>
                  <a:gd name="connsiteY29" fmla="*/ 121861 h 1898273"/>
                  <a:gd name="connsiteX30" fmla="*/ 1100505 w 1169166"/>
                  <a:gd name="connsiteY30" fmla="*/ 310773 h 1898273"/>
                  <a:gd name="connsiteX31" fmla="*/ 1162418 w 1169166"/>
                  <a:gd name="connsiteY31" fmla="*/ 513973 h 1898273"/>
                  <a:gd name="connsiteX32" fmla="*/ 1165196 w 1169166"/>
                  <a:gd name="connsiteY32" fmla="*/ 683836 h 1898273"/>
                  <a:gd name="connsiteX33" fmla="*/ 1085027 w 1169166"/>
                  <a:gd name="connsiteY33" fmla="*/ 889020 h 1898273"/>
                  <a:gd name="connsiteX34" fmla="*/ 950487 w 1169166"/>
                  <a:gd name="connsiteY34" fmla="*/ 1054914 h 1898273"/>
                  <a:gd name="connsiteX35" fmla="*/ 914768 w 1169166"/>
                  <a:gd name="connsiteY35" fmla="*/ 1118811 h 1898273"/>
                  <a:gd name="connsiteX36" fmla="*/ 900480 w 1169166"/>
                  <a:gd name="connsiteY36" fmla="*/ 1177152 h 1898273"/>
                  <a:gd name="connsiteX37" fmla="*/ 898100 w 1169166"/>
                  <a:gd name="connsiteY37" fmla="*/ 1258908 h 1898273"/>
                  <a:gd name="connsiteX38" fmla="*/ 858014 w 1169166"/>
                  <a:gd name="connsiteY38" fmla="*/ 1301373 h 1898273"/>
                  <a:gd name="connsiteX39" fmla="*/ 641718 w 1169166"/>
                  <a:gd name="connsiteY39" fmla="*/ 1301373 h 1898273"/>
                  <a:gd name="connsiteX40" fmla="*/ 590918 w 1169166"/>
                  <a:gd name="connsiteY40" fmla="*/ 1279148 h 1898273"/>
                  <a:gd name="connsiteX41" fmla="*/ 590918 w 1169166"/>
                  <a:gd name="connsiteY41" fmla="*/ 1212473 h 1898273"/>
                  <a:gd name="connsiteX0" fmla="*/ 584568 w 1170467"/>
                  <a:gd name="connsiteY0" fmla="*/ 1898273 h 1898273"/>
                  <a:gd name="connsiteX1" fmla="*/ 581393 w 1170467"/>
                  <a:gd name="connsiteY1" fmla="*/ 1768098 h 1898273"/>
                  <a:gd name="connsiteX2" fmla="*/ 513130 w 1170467"/>
                  <a:gd name="connsiteY2" fmla="*/ 1726030 h 1898273"/>
                  <a:gd name="connsiteX3" fmla="*/ 470268 w 1170467"/>
                  <a:gd name="connsiteY3" fmla="*/ 1680389 h 1898273"/>
                  <a:gd name="connsiteX4" fmla="*/ 505193 w 1170467"/>
                  <a:gd name="connsiteY4" fmla="*/ 1644273 h 1898273"/>
                  <a:gd name="connsiteX5" fmla="*/ 717918 w 1170467"/>
                  <a:gd name="connsiteY5" fmla="*/ 1644273 h 1898273"/>
                  <a:gd name="connsiteX6" fmla="*/ 748874 w 1170467"/>
                  <a:gd name="connsiteY6" fmla="*/ 1603792 h 1898273"/>
                  <a:gd name="connsiteX7" fmla="*/ 716330 w 1170467"/>
                  <a:gd name="connsiteY7" fmla="*/ 1561327 h 1898273"/>
                  <a:gd name="connsiteX8" fmla="*/ 398830 w 1170467"/>
                  <a:gd name="connsiteY8" fmla="*/ 1560136 h 1898273"/>
                  <a:gd name="connsiteX9" fmla="*/ 360730 w 1170467"/>
                  <a:gd name="connsiteY9" fmla="*/ 1522036 h 1898273"/>
                  <a:gd name="connsiteX10" fmla="*/ 387717 w 1170467"/>
                  <a:gd name="connsiteY10" fmla="*/ 1476793 h 1898273"/>
                  <a:gd name="connsiteX11" fmla="*/ 797293 w 1170467"/>
                  <a:gd name="connsiteY11" fmla="*/ 1474411 h 1898273"/>
                  <a:gd name="connsiteX12" fmla="*/ 828249 w 1170467"/>
                  <a:gd name="connsiteY12" fmla="*/ 1425595 h 1898273"/>
                  <a:gd name="connsiteX13" fmla="*/ 795705 w 1170467"/>
                  <a:gd name="connsiteY13" fmla="*/ 1383923 h 1898273"/>
                  <a:gd name="connsiteX14" fmla="*/ 386130 w 1170467"/>
                  <a:gd name="connsiteY14" fmla="*/ 1383923 h 1898273"/>
                  <a:gd name="connsiteX15" fmla="*/ 322630 w 1170467"/>
                  <a:gd name="connsiteY15" fmla="*/ 1352173 h 1898273"/>
                  <a:gd name="connsiteX16" fmla="*/ 283340 w 1170467"/>
                  <a:gd name="connsiteY16" fmla="*/ 1300183 h 1898273"/>
                  <a:gd name="connsiteX17" fmla="*/ 271830 w 1170467"/>
                  <a:gd name="connsiteY17" fmla="*/ 1207711 h 1898273"/>
                  <a:gd name="connsiteX18" fmla="*/ 255955 w 1170467"/>
                  <a:gd name="connsiteY18" fmla="*/ 1128336 h 1898273"/>
                  <a:gd name="connsiteX19" fmla="*/ 205155 w 1170467"/>
                  <a:gd name="connsiteY19" fmla="*/ 1037848 h 1898273"/>
                  <a:gd name="connsiteX20" fmla="*/ 130543 w 1170467"/>
                  <a:gd name="connsiteY20" fmla="*/ 955298 h 1898273"/>
                  <a:gd name="connsiteX21" fmla="*/ 55137 w 1170467"/>
                  <a:gd name="connsiteY21" fmla="*/ 845364 h 1898273"/>
                  <a:gd name="connsiteX22" fmla="*/ 13861 w 1170467"/>
                  <a:gd name="connsiteY22" fmla="*/ 735827 h 1898273"/>
                  <a:gd name="connsiteX23" fmla="*/ 368 w 1170467"/>
                  <a:gd name="connsiteY23" fmla="*/ 601286 h 1898273"/>
                  <a:gd name="connsiteX24" fmla="*/ 11480 w 1170467"/>
                  <a:gd name="connsiteY24" fmla="*/ 475873 h 1898273"/>
                  <a:gd name="connsiteX25" fmla="*/ 81330 w 1170467"/>
                  <a:gd name="connsiteY25" fmla="*/ 285373 h 1898273"/>
                  <a:gd name="connsiteX26" fmla="*/ 265480 w 1170467"/>
                  <a:gd name="connsiteY26" fmla="*/ 93285 h 1898273"/>
                  <a:gd name="connsiteX27" fmla="*/ 519480 w 1170467"/>
                  <a:gd name="connsiteY27" fmla="*/ 3990 h 1898273"/>
                  <a:gd name="connsiteX28" fmla="*/ 705218 w 1170467"/>
                  <a:gd name="connsiteY28" fmla="*/ 10736 h 1898273"/>
                  <a:gd name="connsiteX29" fmla="*/ 943343 w 1170467"/>
                  <a:gd name="connsiteY29" fmla="*/ 121861 h 1898273"/>
                  <a:gd name="connsiteX30" fmla="*/ 1100505 w 1170467"/>
                  <a:gd name="connsiteY30" fmla="*/ 310773 h 1898273"/>
                  <a:gd name="connsiteX31" fmla="*/ 1164799 w 1170467"/>
                  <a:gd name="connsiteY31" fmla="*/ 512783 h 1898273"/>
                  <a:gd name="connsiteX32" fmla="*/ 1165196 w 1170467"/>
                  <a:gd name="connsiteY32" fmla="*/ 683836 h 1898273"/>
                  <a:gd name="connsiteX33" fmla="*/ 1085027 w 1170467"/>
                  <a:gd name="connsiteY33" fmla="*/ 889020 h 1898273"/>
                  <a:gd name="connsiteX34" fmla="*/ 950487 w 1170467"/>
                  <a:gd name="connsiteY34" fmla="*/ 1054914 h 1898273"/>
                  <a:gd name="connsiteX35" fmla="*/ 914768 w 1170467"/>
                  <a:gd name="connsiteY35" fmla="*/ 1118811 h 1898273"/>
                  <a:gd name="connsiteX36" fmla="*/ 900480 w 1170467"/>
                  <a:gd name="connsiteY36" fmla="*/ 1177152 h 1898273"/>
                  <a:gd name="connsiteX37" fmla="*/ 898100 w 1170467"/>
                  <a:gd name="connsiteY37" fmla="*/ 1258908 h 1898273"/>
                  <a:gd name="connsiteX38" fmla="*/ 858014 w 1170467"/>
                  <a:gd name="connsiteY38" fmla="*/ 1301373 h 1898273"/>
                  <a:gd name="connsiteX39" fmla="*/ 641718 w 1170467"/>
                  <a:gd name="connsiteY39" fmla="*/ 1301373 h 1898273"/>
                  <a:gd name="connsiteX40" fmla="*/ 590918 w 1170467"/>
                  <a:gd name="connsiteY40" fmla="*/ 1279148 h 1898273"/>
                  <a:gd name="connsiteX41" fmla="*/ 590918 w 1170467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88142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  <a:gd name="connsiteX0" fmla="*/ 584993 w 1170892"/>
                  <a:gd name="connsiteY0" fmla="*/ 1898273 h 1898273"/>
                  <a:gd name="connsiteX1" fmla="*/ 581818 w 1170892"/>
                  <a:gd name="connsiteY1" fmla="*/ 1768098 h 1898273"/>
                  <a:gd name="connsiteX2" fmla="*/ 513555 w 1170892"/>
                  <a:gd name="connsiteY2" fmla="*/ 1726030 h 1898273"/>
                  <a:gd name="connsiteX3" fmla="*/ 470693 w 1170892"/>
                  <a:gd name="connsiteY3" fmla="*/ 1680389 h 1898273"/>
                  <a:gd name="connsiteX4" fmla="*/ 505618 w 1170892"/>
                  <a:gd name="connsiteY4" fmla="*/ 1644273 h 1898273"/>
                  <a:gd name="connsiteX5" fmla="*/ 718343 w 1170892"/>
                  <a:gd name="connsiteY5" fmla="*/ 1644273 h 1898273"/>
                  <a:gd name="connsiteX6" fmla="*/ 749299 w 1170892"/>
                  <a:gd name="connsiteY6" fmla="*/ 1603792 h 1898273"/>
                  <a:gd name="connsiteX7" fmla="*/ 716755 w 1170892"/>
                  <a:gd name="connsiteY7" fmla="*/ 1561327 h 1898273"/>
                  <a:gd name="connsiteX8" fmla="*/ 399255 w 1170892"/>
                  <a:gd name="connsiteY8" fmla="*/ 1560136 h 1898273"/>
                  <a:gd name="connsiteX9" fmla="*/ 361155 w 1170892"/>
                  <a:gd name="connsiteY9" fmla="*/ 1522036 h 1898273"/>
                  <a:gd name="connsiteX10" fmla="*/ 394095 w 1170892"/>
                  <a:gd name="connsiteY10" fmla="*/ 1476793 h 1898273"/>
                  <a:gd name="connsiteX11" fmla="*/ 797718 w 1170892"/>
                  <a:gd name="connsiteY11" fmla="*/ 1474411 h 1898273"/>
                  <a:gd name="connsiteX12" fmla="*/ 828674 w 1170892"/>
                  <a:gd name="connsiteY12" fmla="*/ 1425595 h 1898273"/>
                  <a:gd name="connsiteX13" fmla="*/ 796130 w 1170892"/>
                  <a:gd name="connsiteY13" fmla="*/ 1383923 h 1898273"/>
                  <a:gd name="connsiteX14" fmla="*/ 386555 w 1170892"/>
                  <a:gd name="connsiteY14" fmla="*/ 1383923 h 1898273"/>
                  <a:gd name="connsiteX15" fmla="*/ 323055 w 1170892"/>
                  <a:gd name="connsiteY15" fmla="*/ 1352173 h 1898273"/>
                  <a:gd name="connsiteX16" fmla="*/ 283765 w 1170892"/>
                  <a:gd name="connsiteY16" fmla="*/ 1300183 h 1898273"/>
                  <a:gd name="connsiteX17" fmla="*/ 272255 w 1170892"/>
                  <a:gd name="connsiteY17" fmla="*/ 1207711 h 1898273"/>
                  <a:gd name="connsiteX18" fmla="*/ 256380 w 1170892"/>
                  <a:gd name="connsiteY18" fmla="*/ 1128336 h 1898273"/>
                  <a:gd name="connsiteX19" fmla="*/ 205580 w 1170892"/>
                  <a:gd name="connsiteY19" fmla="*/ 1037848 h 1898273"/>
                  <a:gd name="connsiteX20" fmla="*/ 130968 w 1170892"/>
                  <a:gd name="connsiteY20" fmla="*/ 955298 h 1898273"/>
                  <a:gd name="connsiteX21" fmla="*/ 55562 w 1170892"/>
                  <a:gd name="connsiteY21" fmla="*/ 845364 h 1898273"/>
                  <a:gd name="connsiteX22" fmla="*/ 14286 w 1170892"/>
                  <a:gd name="connsiteY22" fmla="*/ 735827 h 1898273"/>
                  <a:gd name="connsiteX23" fmla="*/ 793 w 1170892"/>
                  <a:gd name="connsiteY23" fmla="*/ 601286 h 1898273"/>
                  <a:gd name="connsiteX24" fmla="*/ 9524 w 1170892"/>
                  <a:gd name="connsiteY24" fmla="*/ 475873 h 1898273"/>
                  <a:gd name="connsiteX25" fmla="*/ 81755 w 1170892"/>
                  <a:gd name="connsiteY25" fmla="*/ 285373 h 1898273"/>
                  <a:gd name="connsiteX26" fmla="*/ 265905 w 1170892"/>
                  <a:gd name="connsiteY26" fmla="*/ 93285 h 1898273"/>
                  <a:gd name="connsiteX27" fmla="*/ 519905 w 1170892"/>
                  <a:gd name="connsiteY27" fmla="*/ 3990 h 1898273"/>
                  <a:gd name="connsiteX28" fmla="*/ 705643 w 1170892"/>
                  <a:gd name="connsiteY28" fmla="*/ 10736 h 1898273"/>
                  <a:gd name="connsiteX29" fmla="*/ 943768 w 1170892"/>
                  <a:gd name="connsiteY29" fmla="*/ 121861 h 1898273"/>
                  <a:gd name="connsiteX30" fmla="*/ 1100930 w 1170892"/>
                  <a:gd name="connsiteY30" fmla="*/ 310773 h 1898273"/>
                  <a:gd name="connsiteX31" fmla="*/ 1165224 w 1170892"/>
                  <a:gd name="connsiteY31" fmla="*/ 512783 h 1898273"/>
                  <a:gd name="connsiteX32" fmla="*/ 1165621 w 1170892"/>
                  <a:gd name="connsiteY32" fmla="*/ 683836 h 1898273"/>
                  <a:gd name="connsiteX33" fmla="*/ 1085452 w 1170892"/>
                  <a:gd name="connsiteY33" fmla="*/ 889020 h 1898273"/>
                  <a:gd name="connsiteX34" fmla="*/ 950912 w 1170892"/>
                  <a:gd name="connsiteY34" fmla="*/ 1054914 h 1898273"/>
                  <a:gd name="connsiteX35" fmla="*/ 915193 w 1170892"/>
                  <a:gd name="connsiteY35" fmla="*/ 1118811 h 1898273"/>
                  <a:gd name="connsiteX36" fmla="*/ 900905 w 1170892"/>
                  <a:gd name="connsiteY36" fmla="*/ 1177152 h 1898273"/>
                  <a:gd name="connsiteX37" fmla="*/ 898525 w 1170892"/>
                  <a:gd name="connsiteY37" fmla="*/ 1258908 h 1898273"/>
                  <a:gd name="connsiteX38" fmla="*/ 858439 w 1170892"/>
                  <a:gd name="connsiteY38" fmla="*/ 1301373 h 1898273"/>
                  <a:gd name="connsiteX39" fmla="*/ 642143 w 1170892"/>
                  <a:gd name="connsiteY39" fmla="*/ 1301373 h 1898273"/>
                  <a:gd name="connsiteX40" fmla="*/ 591343 w 1170892"/>
                  <a:gd name="connsiteY40" fmla="*/ 1279148 h 1898273"/>
                  <a:gd name="connsiteX41" fmla="*/ 591343 w 1170892"/>
                  <a:gd name="connsiteY41" fmla="*/ 1212473 h 1898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170892" h="1898273">
                    <a:moveTo>
                      <a:pt x="584993" y="1898273"/>
                    </a:moveTo>
                    <a:cubicBezTo>
                      <a:pt x="583935" y="1854881"/>
                      <a:pt x="582876" y="1811490"/>
                      <a:pt x="581818" y="1768098"/>
                    </a:cubicBezTo>
                    <a:cubicBezTo>
                      <a:pt x="573352" y="1746931"/>
                      <a:pt x="562503" y="1729338"/>
                      <a:pt x="513555" y="1726030"/>
                    </a:cubicBezTo>
                    <a:cubicBezTo>
                      <a:pt x="487759" y="1721135"/>
                      <a:pt x="471487" y="1707906"/>
                      <a:pt x="470693" y="1680389"/>
                    </a:cubicBezTo>
                    <a:cubicBezTo>
                      <a:pt x="474793" y="1662398"/>
                      <a:pt x="478895" y="1650358"/>
                      <a:pt x="505618" y="1644273"/>
                    </a:cubicBezTo>
                    <a:lnTo>
                      <a:pt x="718343" y="1644273"/>
                    </a:lnTo>
                    <a:cubicBezTo>
                      <a:pt x="736202" y="1631970"/>
                      <a:pt x="744536" y="1626810"/>
                      <a:pt x="749299" y="1603792"/>
                    </a:cubicBezTo>
                    <a:cubicBezTo>
                      <a:pt x="745198" y="1586858"/>
                      <a:pt x="741097" y="1572308"/>
                      <a:pt x="716755" y="1561327"/>
                    </a:cubicBezTo>
                    <a:lnTo>
                      <a:pt x="399255" y="1560136"/>
                    </a:lnTo>
                    <a:cubicBezTo>
                      <a:pt x="375839" y="1555770"/>
                      <a:pt x="367902" y="1546642"/>
                      <a:pt x="361155" y="1522036"/>
                    </a:cubicBezTo>
                    <a:cubicBezTo>
                      <a:pt x="362610" y="1506161"/>
                      <a:pt x="365255" y="1491478"/>
                      <a:pt x="394095" y="1476793"/>
                    </a:cubicBezTo>
                    <a:lnTo>
                      <a:pt x="797718" y="1474411"/>
                    </a:lnTo>
                    <a:cubicBezTo>
                      <a:pt x="819546" y="1463299"/>
                      <a:pt x="827088" y="1449805"/>
                      <a:pt x="828674" y="1425595"/>
                    </a:cubicBezTo>
                    <a:cubicBezTo>
                      <a:pt x="824177" y="1402972"/>
                      <a:pt x="825632" y="1399402"/>
                      <a:pt x="796130" y="1383923"/>
                    </a:cubicBezTo>
                    <a:lnTo>
                      <a:pt x="386555" y="1383923"/>
                    </a:lnTo>
                    <a:cubicBezTo>
                      <a:pt x="360625" y="1374530"/>
                      <a:pt x="343031" y="1368709"/>
                      <a:pt x="323055" y="1352173"/>
                    </a:cubicBezTo>
                    <a:cubicBezTo>
                      <a:pt x="314721" y="1341193"/>
                      <a:pt x="295670" y="1327832"/>
                      <a:pt x="283765" y="1300183"/>
                    </a:cubicBezTo>
                    <a:cubicBezTo>
                      <a:pt x="275166" y="1267772"/>
                      <a:pt x="274901" y="1238932"/>
                      <a:pt x="272255" y="1207711"/>
                    </a:cubicBezTo>
                    <a:lnTo>
                      <a:pt x="256380" y="1128336"/>
                    </a:lnTo>
                    <a:cubicBezTo>
                      <a:pt x="240241" y="1093410"/>
                      <a:pt x="227673" y="1070392"/>
                      <a:pt x="205580" y="1037848"/>
                    </a:cubicBezTo>
                    <a:cubicBezTo>
                      <a:pt x="184281" y="1006760"/>
                      <a:pt x="162982" y="981625"/>
                      <a:pt x="130968" y="955298"/>
                    </a:cubicBezTo>
                    <a:cubicBezTo>
                      <a:pt x="101071" y="924606"/>
                      <a:pt x="77125" y="886771"/>
                      <a:pt x="55562" y="845364"/>
                    </a:cubicBezTo>
                    <a:cubicBezTo>
                      <a:pt x="23150" y="783054"/>
                      <a:pt x="26457" y="770752"/>
                      <a:pt x="14286" y="735827"/>
                    </a:cubicBezTo>
                    <a:cubicBezTo>
                      <a:pt x="6217" y="686615"/>
                      <a:pt x="1322" y="648911"/>
                      <a:pt x="793" y="601286"/>
                    </a:cubicBezTo>
                    <a:cubicBezTo>
                      <a:pt x="-265" y="557894"/>
                      <a:pt x="-2118" y="514502"/>
                      <a:pt x="9524" y="475873"/>
                    </a:cubicBezTo>
                    <a:cubicBezTo>
                      <a:pt x="20107" y="409198"/>
                      <a:pt x="44184" y="347286"/>
                      <a:pt x="81755" y="285373"/>
                    </a:cubicBezTo>
                    <a:cubicBezTo>
                      <a:pt x="130438" y="213406"/>
                      <a:pt x="185472" y="143027"/>
                      <a:pt x="265905" y="93285"/>
                    </a:cubicBezTo>
                    <a:cubicBezTo>
                      <a:pt x="333638" y="48306"/>
                      <a:pt x="420819" y="15632"/>
                      <a:pt x="519905" y="3990"/>
                    </a:cubicBezTo>
                    <a:cubicBezTo>
                      <a:pt x="584200" y="-2095"/>
                      <a:pt x="644921" y="-2228"/>
                      <a:pt x="705643" y="10736"/>
                    </a:cubicBezTo>
                    <a:cubicBezTo>
                      <a:pt x="805259" y="37062"/>
                      <a:pt x="872727" y="72912"/>
                      <a:pt x="943768" y="121861"/>
                    </a:cubicBezTo>
                    <a:cubicBezTo>
                      <a:pt x="1009252" y="178879"/>
                      <a:pt x="1058067" y="229942"/>
                      <a:pt x="1100930" y="310773"/>
                    </a:cubicBezTo>
                    <a:cubicBezTo>
                      <a:pt x="1137046" y="378506"/>
                      <a:pt x="1160063" y="439096"/>
                      <a:pt x="1165224" y="512783"/>
                    </a:cubicBezTo>
                    <a:cubicBezTo>
                      <a:pt x="1174881" y="568213"/>
                      <a:pt x="1170250" y="629597"/>
                      <a:pt x="1165621" y="683836"/>
                    </a:cubicBezTo>
                    <a:cubicBezTo>
                      <a:pt x="1151202" y="755009"/>
                      <a:pt x="1129637" y="822609"/>
                      <a:pt x="1085452" y="889020"/>
                    </a:cubicBezTo>
                    <a:cubicBezTo>
                      <a:pt x="1047749" y="946699"/>
                      <a:pt x="994569" y="992472"/>
                      <a:pt x="950912" y="1054914"/>
                    </a:cubicBezTo>
                    <a:cubicBezTo>
                      <a:pt x="937021" y="1078197"/>
                      <a:pt x="923130" y="1091956"/>
                      <a:pt x="915193" y="1118811"/>
                    </a:cubicBezTo>
                    <a:cubicBezTo>
                      <a:pt x="906065" y="1147386"/>
                      <a:pt x="904080" y="1158102"/>
                      <a:pt x="900905" y="1177152"/>
                    </a:cubicBezTo>
                    <a:cubicBezTo>
                      <a:pt x="898920" y="1217501"/>
                      <a:pt x="899319" y="1230465"/>
                      <a:pt x="898525" y="1258908"/>
                    </a:cubicBezTo>
                    <a:cubicBezTo>
                      <a:pt x="898260" y="1276635"/>
                      <a:pt x="886089" y="1291981"/>
                      <a:pt x="858439" y="1301373"/>
                    </a:cubicBezTo>
                    <a:lnTo>
                      <a:pt x="642143" y="1301373"/>
                    </a:lnTo>
                    <a:cubicBezTo>
                      <a:pt x="604968" y="1298728"/>
                      <a:pt x="601133" y="1297271"/>
                      <a:pt x="591343" y="1279148"/>
                    </a:cubicBezTo>
                    <a:lnTo>
                      <a:pt x="591343" y="1212473"/>
                    </a:lnTo>
                  </a:path>
                </a:pathLst>
              </a:custGeom>
              <a:noFill/>
              <a:ln w="25400" algn="ctr">
                <a:solidFill>
                  <a:schemeClr val="accent1"/>
                </a:solidFill>
                <a:miter lim="800000"/>
                <a:headEnd type="none" w="sm" len="sm"/>
                <a:tailEnd type="oval" w="sm" len="sm"/>
              </a:ln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825" dirty="0">
                  <a:solidFill>
                    <a:prstClr val="black"/>
                  </a:solidFill>
                  <a:latin typeface="Calibri Light"/>
                </a:endParaRPr>
              </a:p>
            </p:txBody>
          </p:sp>
          <p:sp>
            <p:nvSpPr>
              <p:cNvPr id="26" name="Freeform 17">
                <a:extLst>
                  <a:ext uri="{FF2B5EF4-FFF2-40B4-BE49-F238E27FC236}">
                    <a16:creationId xmlns:a16="http://schemas.microsoft.com/office/drawing/2014/main" id="{AA14D598-3618-4AA5-B201-D9EB71D5CF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90378" y="1752529"/>
                <a:ext cx="643325" cy="643326"/>
              </a:xfrm>
              <a:custGeom>
                <a:avLst/>
                <a:gdLst>
                  <a:gd name="T0" fmla="*/ 377 w 755"/>
                  <a:gd name="T1" fmla="*/ 30 h 755"/>
                  <a:gd name="T2" fmla="*/ 377 w 755"/>
                  <a:gd name="T3" fmla="*/ 30 h 755"/>
                  <a:gd name="T4" fmla="*/ 725 w 755"/>
                  <a:gd name="T5" fmla="*/ 378 h 755"/>
                  <a:gd name="T6" fmla="*/ 377 w 755"/>
                  <a:gd name="T7" fmla="*/ 726 h 755"/>
                  <a:gd name="T8" fmla="*/ 29 w 755"/>
                  <a:gd name="T9" fmla="*/ 378 h 755"/>
                  <a:gd name="T10" fmla="*/ 377 w 755"/>
                  <a:gd name="T11" fmla="*/ 30 h 755"/>
                  <a:gd name="T12" fmla="*/ 377 w 755"/>
                  <a:gd name="T13" fmla="*/ 0 h 755"/>
                  <a:gd name="T14" fmla="*/ 377 w 755"/>
                  <a:gd name="T15" fmla="*/ 0 h 755"/>
                  <a:gd name="T16" fmla="*/ 0 w 755"/>
                  <a:gd name="T17" fmla="*/ 378 h 755"/>
                  <a:gd name="T18" fmla="*/ 377 w 755"/>
                  <a:gd name="T19" fmla="*/ 755 h 755"/>
                  <a:gd name="T20" fmla="*/ 755 w 755"/>
                  <a:gd name="T21" fmla="*/ 378 h 755"/>
                  <a:gd name="T22" fmla="*/ 377 w 755"/>
                  <a:gd name="T23" fmla="*/ 0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5" h="755">
                    <a:moveTo>
                      <a:pt x="377" y="30"/>
                    </a:moveTo>
                    <a:lnTo>
                      <a:pt x="377" y="30"/>
                    </a:lnTo>
                    <a:cubicBezTo>
                      <a:pt x="569" y="30"/>
                      <a:pt x="725" y="186"/>
                      <a:pt x="725" y="378"/>
                    </a:cubicBezTo>
                    <a:cubicBezTo>
                      <a:pt x="725" y="570"/>
                      <a:pt x="569" y="726"/>
                      <a:pt x="377" y="726"/>
                    </a:cubicBezTo>
                    <a:cubicBezTo>
                      <a:pt x="185" y="726"/>
                      <a:pt x="29" y="570"/>
                      <a:pt x="29" y="378"/>
                    </a:cubicBezTo>
                    <a:cubicBezTo>
                      <a:pt x="29" y="186"/>
                      <a:pt x="185" y="30"/>
                      <a:pt x="377" y="30"/>
                    </a:cubicBezTo>
                    <a:close/>
                    <a:moveTo>
                      <a:pt x="377" y="0"/>
                    </a:moveTo>
                    <a:lnTo>
                      <a:pt x="377" y="0"/>
                    </a:lnTo>
                    <a:cubicBezTo>
                      <a:pt x="169" y="0"/>
                      <a:pt x="0" y="169"/>
                      <a:pt x="0" y="378"/>
                    </a:cubicBezTo>
                    <a:cubicBezTo>
                      <a:pt x="0" y="586"/>
                      <a:pt x="169" y="755"/>
                      <a:pt x="377" y="755"/>
                    </a:cubicBezTo>
                    <a:cubicBezTo>
                      <a:pt x="586" y="755"/>
                      <a:pt x="755" y="586"/>
                      <a:pt x="755" y="378"/>
                    </a:cubicBezTo>
                    <a:cubicBezTo>
                      <a:pt x="755" y="169"/>
                      <a:pt x="586" y="0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350">
                  <a:solidFill>
                    <a:srgbClr val="585858"/>
                  </a:solidFill>
                </a:endParaRPr>
              </a:p>
            </p:txBody>
          </p:sp>
        </p:grpSp>
      </p:grpSp>
      <p:pic>
        <p:nvPicPr>
          <p:cNvPr id="44" name="Elemento grafico 43" descr="Hashtag con riempimento a tinta unita">
            <a:extLst>
              <a:ext uri="{FF2B5EF4-FFF2-40B4-BE49-F238E27FC236}">
                <a16:creationId xmlns:a16="http://schemas.microsoft.com/office/drawing/2014/main" id="{498B5F46-30A3-D9F9-75EA-3AE4357A18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7605" y="2319370"/>
            <a:ext cx="347499" cy="347499"/>
          </a:xfrm>
          <a:prstGeom prst="rect">
            <a:avLst/>
          </a:prstGeom>
        </p:spPr>
      </p:pic>
      <p:pic>
        <p:nvPicPr>
          <p:cNvPr id="53" name="Elemento grafico 52" descr="Badge 1 con riempimento a tinta unita">
            <a:extLst>
              <a:ext uri="{FF2B5EF4-FFF2-40B4-BE49-F238E27FC236}">
                <a16:creationId xmlns:a16="http://schemas.microsoft.com/office/drawing/2014/main" id="{7EA4CDDB-07FC-3FC2-401F-15ABC5D8EC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29160" y="974545"/>
            <a:ext cx="360376" cy="360376"/>
          </a:xfrm>
          <a:prstGeom prst="rect">
            <a:avLst/>
          </a:prstGeom>
        </p:spPr>
      </p:pic>
      <p:pic>
        <p:nvPicPr>
          <p:cNvPr id="55" name="Elemento grafico 54" descr="Badge con riempimento a tinta unita">
            <a:extLst>
              <a:ext uri="{FF2B5EF4-FFF2-40B4-BE49-F238E27FC236}">
                <a16:creationId xmlns:a16="http://schemas.microsoft.com/office/drawing/2014/main" id="{998E3596-000C-55BF-5A8B-89CF96ABC4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18641" y="2441888"/>
            <a:ext cx="343361" cy="343361"/>
          </a:xfrm>
          <a:prstGeom prst="rect">
            <a:avLst/>
          </a:prstGeom>
        </p:spPr>
      </p:pic>
      <p:pic>
        <p:nvPicPr>
          <p:cNvPr id="57" name="Elemento grafico 56" descr="Badge 3 con riempimento a tinta unita">
            <a:extLst>
              <a:ext uri="{FF2B5EF4-FFF2-40B4-BE49-F238E27FC236}">
                <a16:creationId xmlns:a16="http://schemas.microsoft.com/office/drawing/2014/main" id="{81E5D167-B075-BA5E-314B-84ACFE14675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01630" y="3820526"/>
            <a:ext cx="406499" cy="406499"/>
          </a:xfrm>
          <a:prstGeom prst="rect">
            <a:avLst/>
          </a:prstGeom>
        </p:spPr>
      </p:pic>
      <p:pic>
        <p:nvPicPr>
          <p:cNvPr id="58" name="Elemento grafico 57" descr="Diagramma di dispersione con riempimento a tinta unita">
            <a:extLst>
              <a:ext uri="{FF2B5EF4-FFF2-40B4-BE49-F238E27FC236}">
                <a16:creationId xmlns:a16="http://schemas.microsoft.com/office/drawing/2014/main" id="{9FE07532-96C0-F856-ADEF-F9901CA93A6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03040" y="184166"/>
            <a:ext cx="238018" cy="23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96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89">
            <a:extLst>
              <a:ext uri="{FF2B5EF4-FFF2-40B4-BE49-F238E27FC236}">
                <a16:creationId xmlns:a16="http://schemas.microsoft.com/office/drawing/2014/main" id="{719DE2CA-3496-32EC-1E51-A82B642E326E}"/>
              </a:ext>
            </a:extLst>
          </p:cNvPr>
          <p:cNvGrpSpPr/>
          <p:nvPr/>
        </p:nvGrpSpPr>
        <p:grpSpPr>
          <a:xfrm>
            <a:off x="3138873" y="641030"/>
            <a:ext cx="5915863" cy="4078800"/>
            <a:chOff x="3241935" y="853650"/>
            <a:chExt cx="5915863" cy="4078800"/>
          </a:xfrm>
        </p:grpSpPr>
        <p:grpSp>
          <p:nvGrpSpPr>
            <p:cNvPr id="33" name="Group 90">
              <a:extLst>
                <a:ext uri="{FF2B5EF4-FFF2-40B4-BE49-F238E27FC236}">
                  <a16:creationId xmlns:a16="http://schemas.microsoft.com/office/drawing/2014/main" id="{C793F5F1-9CC6-242D-F613-C8C3E9B64FB7}"/>
                </a:ext>
              </a:extLst>
            </p:cNvPr>
            <p:cNvGrpSpPr/>
            <p:nvPr/>
          </p:nvGrpSpPr>
          <p:grpSpPr>
            <a:xfrm>
              <a:off x="3276600" y="1039050"/>
              <a:ext cx="5860445" cy="3684387"/>
              <a:chOff x="3276600" y="1039050"/>
              <a:chExt cx="5860445" cy="3684387"/>
            </a:xfrm>
          </p:grpSpPr>
          <p:pic>
            <p:nvPicPr>
              <p:cNvPr id="35" name="Picture 2">
                <a:extLst>
                  <a:ext uri="{FF2B5EF4-FFF2-40B4-BE49-F238E27FC236}">
                    <a16:creationId xmlns:a16="http://schemas.microsoft.com/office/drawing/2014/main" id="{73F09E0C-E845-8E1E-EF6B-5F06033A2C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998" r="12619"/>
              <a:stretch/>
            </p:blipFill>
            <p:spPr bwMode="auto">
              <a:xfrm>
                <a:off x="3276600" y="1039050"/>
                <a:ext cx="5860445" cy="3684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Rectangle 94">
                <a:extLst>
                  <a:ext uri="{FF2B5EF4-FFF2-40B4-BE49-F238E27FC236}">
                    <a16:creationId xmlns:a16="http://schemas.microsoft.com/office/drawing/2014/main" id="{950A7D6B-0EDE-AB93-A820-32CF19616BD8}"/>
                  </a:ext>
                </a:extLst>
              </p:cNvPr>
              <p:cNvSpPr/>
              <p:nvPr/>
            </p:nvSpPr>
            <p:spPr bwMode="auto">
              <a:xfrm>
                <a:off x="7259782" y="1905000"/>
                <a:ext cx="1877263" cy="1918855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ヒラギノ角ゴ Pro W3" pitchFamily="-64" charset="-128"/>
                </a:endParaRPr>
              </a:p>
            </p:txBody>
          </p:sp>
        </p:grpSp>
        <p:sp>
          <p:nvSpPr>
            <p:cNvPr id="34" name="Rectangle 91">
              <a:extLst>
                <a:ext uri="{FF2B5EF4-FFF2-40B4-BE49-F238E27FC236}">
                  <a16:creationId xmlns:a16="http://schemas.microsoft.com/office/drawing/2014/main" id="{87B97592-202B-9A04-27B2-F9062E2DE470}"/>
                </a:ext>
              </a:extLst>
            </p:cNvPr>
            <p:cNvSpPr/>
            <p:nvPr/>
          </p:nvSpPr>
          <p:spPr bwMode="auto">
            <a:xfrm>
              <a:off x="3241935" y="853650"/>
              <a:ext cx="5915863" cy="4078800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ヒラギノ角ゴ Pro W3" pitchFamily="-64" charset="-128"/>
              </a:endParaRPr>
            </a:p>
          </p:txBody>
        </p:sp>
      </p:grpSp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 bwMode="auto">
          <a:xfrm>
            <a:off x="0" y="-105291"/>
            <a:ext cx="184731" cy="369332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585858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43EF798-D4BF-4CE5-972F-32B7F8D53192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F244A2FE-A26F-4691-A120-D2BD0BDFB10C}"/>
              </a:ext>
            </a:extLst>
          </p:cNvPr>
          <p:cNvSpPr txBox="1">
            <a:spLocks/>
          </p:cNvSpPr>
          <p:nvPr/>
        </p:nvSpPr>
        <p:spPr>
          <a:xfrm>
            <a:off x="4357688" y="4856163"/>
            <a:ext cx="414337" cy="1381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defPPr>
              <a:defRPr lang="en-US"/>
            </a:defPPr>
            <a:lvl1pPr algn="ctr" rtl="0" eaLnBrk="0" fontAlgn="base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defRPr lang="en-GB" sz="9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DEC1D1-A7A5-4B2F-849A-DB58B1AE9495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0" fontAlgn="base" latinLnBrk="0" hangingPunct="0">
                <a:lnSpc>
                  <a:spcPts val="1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9B1B79B-632B-4C30-B0B9-8370C6D32E0A}"/>
              </a:ext>
            </a:extLst>
          </p:cNvPr>
          <p:cNvSpPr txBox="1">
            <a:spLocks/>
          </p:cNvSpPr>
          <p:nvPr/>
        </p:nvSpPr>
        <p:spPr bwMode="auto">
          <a:xfrm>
            <a:off x="63520" y="99765"/>
            <a:ext cx="8720118" cy="68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lang="en-GB" altLang="en-US" sz="2800" kern="1200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2pPr>
            <a:lvl3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3pPr>
            <a:lvl4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4pPr>
            <a:lvl5pPr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  <a:cs typeface="Arial" charset="0"/>
              </a:defRPr>
            </a:lvl5pPr>
            <a:lvl6pPr marL="4572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eaLnBrk="1" fontAlgn="base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r>
              <a:rPr lang="en-GB" sz="1800" dirty="0"/>
              <a:t>A Case Study the:  “ whatever it takes” </a:t>
            </a:r>
            <a:endParaRPr lang="en-GB" sz="1900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B3881DA-B7BA-4F07-909E-78E5973E6D70}"/>
              </a:ext>
            </a:extLst>
          </p:cNvPr>
          <p:cNvSpPr/>
          <p:nvPr/>
        </p:nvSpPr>
        <p:spPr bwMode="auto">
          <a:xfrm>
            <a:off x="1391382" y="3126633"/>
            <a:ext cx="971067" cy="81211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en-US">
              <a:solidFill>
                <a:srgbClr val="585858"/>
              </a:solidFill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70" name="Flowchart: Connector 169">
            <a:extLst>
              <a:ext uri="{FF2B5EF4-FFF2-40B4-BE49-F238E27FC236}">
                <a16:creationId xmlns:a16="http://schemas.microsoft.com/office/drawing/2014/main" id="{1D60063B-DBD0-430B-8657-00B8E9A711FC}"/>
              </a:ext>
            </a:extLst>
          </p:cNvPr>
          <p:cNvSpPr/>
          <p:nvPr/>
        </p:nvSpPr>
        <p:spPr bwMode="auto">
          <a:xfrm>
            <a:off x="947654" y="951692"/>
            <a:ext cx="434387" cy="406499"/>
          </a:xfrm>
          <a:prstGeom prst="flowChartConnector">
            <a:avLst/>
          </a:prstGeom>
          <a:noFill/>
          <a:ln w="9525" cap="flat" cmpd="sng" algn="ctr">
            <a:solidFill>
              <a:srgbClr val="0032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id="{B2DA7073-B8F5-4CCD-88CD-BAC1AEC568CF}"/>
              </a:ext>
            </a:extLst>
          </p:cNvPr>
          <p:cNvSpPr/>
          <p:nvPr/>
        </p:nvSpPr>
        <p:spPr bwMode="auto">
          <a:xfrm>
            <a:off x="5268068" y="942548"/>
            <a:ext cx="434387" cy="406499"/>
          </a:xfrm>
          <a:prstGeom prst="flowChartConnector">
            <a:avLst/>
          </a:prstGeom>
          <a:noFill/>
          <a:ln w="9525" cap="flat" cmpd="sng" algn="ctr">
            <a:solidFill>
              <a:srgbClr val="0032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5DCF53E-7AEF-4E08-A2B4-5EF5219613AD}"/>
              </a:ext>
            </a:extLst>
          </p:cNvPr>
          <p:cNvSpPr/>
          <p:nvPr/>
        </p:nvSpPr>
        <p:spPr>
          <a:xfrm>
            <a:off x="1382041" y="1031820"/>
            <a:ext cx="13628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GB" sz="1000" b="1" dirty="0">
                <a:solidFill>
                  <a:schemeClr val="tx2"/>
                </a:solidFill>
              </a:rPr>
              <a:t>Sentiment Analysis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353A7B5-7E82-4CA2-8E14-82256D316A37}"/>
              </a:ext>
            </a:extLst>
          </p:cNvPr>
          <p:cNvSpPr/>
          <p:nvPr/>
        </p:nvSpPr>
        <p:spPr>
          <a:xfrm>
            <a:off x="5676681" y="1015888"/>
            <a:ext cx="9797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GB" sz="1000" b="1" dirty="0">
                <a:solidFill>
                  <a:schemeClr val="tx2"/>
                </a:solidFill>
              </a:rPr>
              <a:t>Stock Market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6CC1C0D-A09F-CA4D-3D23-6FAD161D0F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242" y="4796675"/>
            <a:ext cx="2705100" cy="228600"/>
          </a:xfrm>
          <a:prstGeom prst="rect">
            <a:avLst/>
          </a:prstGeom>
        </p:spPr>
      </p:pic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4A86033C-F432-7E90-73CB-3ABDF9BF009B}"/>
              </a:ext>
            </a:extLst>
          </p:cNvPr>
          <p:cNvSpPr/>
          <p:nvPr/>
        </p:nvSpPr>
        <p:spPr bwMode="auto">
          <a:xfrm>
            <a:off x="584059" y="661936"/>
            <a:ext cx="3590397" cy="391920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8392AF28-20D2-1EDC-B657-E6DE8A1C01E2}"/>
              </a:ext>
            </a:extLst>
          </p:cNvPr>
          <p:cNvSpPr/>
          <p:nvPr/>
        </p:nvSpPr>
        <p:spPr bwMode="auto">
          <a:xfrm>
            <a:off x="4881219" y="661935"/>
            <a:ext cx="3590397" cy="391920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cxnSp>
        <p:nvCxnSpPr>
          <p:cNvPr id="29" name="Connettore 1 28">
            <a:extLst>
              <a:ext uri="{FF2B5EF4-FFF2-40B4-BE49-F238E27FC236}">
                <a16:creationId xmlns:a16="http://schemas.microsoft.com/office/drawing/2014/main" id="{CF181794-A29B-B5F4-6F42-51A5E4571F52}"/>
              </a:ext>
            </a:extLst>
          </p:cNvPr>
          <p:cNvCxnSpPr/>
          <p:nvPr/>
        </p:nvCxnSpPr>
        <p:spPr bwMode="auto">
          <a:xfrm>
            <a:off x="584059" y="1513578"/>
            <a:ext cx="3590397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1" name="Connettore 1 30">
            <a:extLst>
              <a:ext uri="{FF2B5EF4-FFF2-40B4-BE49-F238E27FC236}">
                <a16:creationId xmlns:a16="http://schemas.microsoft.com/office/drawing/2014/main" id="{15211B3E-2DAD-E561-5743-94DE0C12F19A}"/>
              </a:ext>
            </a:extLst>
          </p:cNvPr>
          <p:cNvCxnSpPr/>
          <p:nvPr/>
        </p:nvCxnSpPr>
        <p:spPr bwMode="auto">
          <a:xfrm>
            <a:off x="4881219" y="1513578"/>
            <a:ext cx="3590397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" name="Straight Connector 53">
            <a:extLst>
              <a:ext uri="{FF2B5EF4-FFF2-40B4-BE49-F238E27FC236}">
                <a16:creationId xmlns:a16="http://schemas.microsoft.com/office/drawing/2014/main" id="{B27D4092-7162-DF24-BFB0-2B2411C80DA2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4383400" y="2680551"/>
            <a:ext cx="307299" cy="1"/>
          </a:xfrm>
          <a:prstGeom prst="line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prstDash val="sysDot"/>
            <a:miter lim="800000"/>
            <a:headEnd/>
            <a:tailEnd/>
          </a:ln>
        </p:spPr>
      </p:cxnSp>
      <p:sp>
        <p:nvSpPr>
          <p:cNvPr id="7" name="Oval 54">
            <a:extLst>
              <a:ext uri="{FF2B5EF4-FFF2-40B4-BE49-F238E27FC236}">
                <a16:creationId xmlns:a16="http://schemas.microsoft.com/office/drawing/2014/main" id="{1A3C6FDF-3BDD-1F8F-0DA3-98A3FC1CEF92}"/>
              </a:ext>
            </a:extLst>
          </p:cNvPr>
          <p:cNvSpPr/>
          <p:nvPr/>
        </p:nvSpPr>
        <p:spPr bwMode="gray">
          <a:xfrm>
            <a:off x="4270945" y="2620308"/>
            <a:ext cx="112455" cy="120487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ACACAC"/>
            </a:solidFill>
            <a:miter lim="800000"/>
            <a:headEnd/>
            <a:tailEnd/>
          </a:ln>
        </p:spPr>
        <p:txBody>
          <a:bodyPr wrap="square" lIns="66675" tIns="66675" rIns="66675" bIns="66675" rtlCol="0" anchor="ctr"/>
          <a:lstStyle/>
          <a:p>
            <a:pPr defTabSz="685783">
              <a:lnSpc>
                <a:spcPct val="106000"/>
              </a:lnSpc>
              <a:defRPr/>
            </a:pPr>
            <a:endParaRPr lang="en-US" sz="1200" b="1">
              <a:solidFill>
                <a:prstClr val="white"/>
              </a:solidFill>
            </a:endParaRPr>
          </a:p>
        </p:txBody>
      </p:sp>
      <p:sp>
        <p:nvSpPr>
          <p:cNvPr id="12" name="Oval 54">
            <a:extLst>
              <a:ext uri="{FF2B5EF4-FFF2-40B4-BE49-F238E27FC236}">
                <a16:creationId xmlns:a16="http://schemas.microsoft.com/office/drawing/2014/main" id="{983D32C9-D221-B017-312E-6DCAB6A211A7}"/>
              </a:ext>
            </a:extLst>
          </p:cNvPr>
          <p:cNvSpPr/>
          <p:nvPr/>
        </p:nvSpPr>
        <p:spPr bwMode="gray">
          <a:xfrm>
            <a:off x="4636548" y="2623877"/>
            <a:ext cx="112455" cy="120487"/>
          </a:xfrm>
          <a:prstGeom prst="ellipse">
            <a:avLst/>
          </a:prstGeom>
          <a:solidFill>
            <a:schemeClr val="bg1"/>
          </a:solidFill>
          <a:ln w="19050" algn="ctr">
            <a:solidFill>
              <a:srgbClr val="ACACAC"/>
            </a:solidFill>
            <a:miter lim="800000"/>
            <a:headEnd/>
            <a:tailEnd/>
          </a:ln>
        </p:spPr>
        <p:txBody>
          <a:bodyPr wrap="square" lIns="66675" tIns="66675" rIns="66675" bIns="66675" rtlCol="0" anchor="ctr"/>
          <a:lstStyle/>
          <a:p>
            <a:pPr defTabSz="685783">
              <a:lnSpc>
                <a:spcPct val="106000"/>
              </a:lnSpc>
              <a:defRPr/>
            </a:pPr>
            <a:endParaRPr lang="en-US" sz="1200" b="1">
              <a:solidFill>
                <a:prstClr val="white"/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F79CB92E-0CE4-EE1A-234C-ABA92B60B3E2}"/>
              </a:ext>
            </a:extLst>
          </p:cNvPr>
          <p:cNvSpPr/>
          <p:nvPr/>
        </p:nvSpPr>
        <p:spPr bwMode="auto">
          <a:xfrm>
            <a:off x="887789" y="1668965"/>
            <a:ext cx="2912492" cy="271682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C355E8B0-286D-FAE0-1902-8C4553A362E7}"/>
              </a:ext>
            </a:extLst>
          </p:cNvPr>
          <p:cNvSpPr/>
          <p:nvPr/>
        </p:nvSpPr>
        <p:spPr bwMode="auto">
          <a:xfrm>
            <a:off x="5256577" y="1671226"/>
            <a:ext cx="2851669" cy="271457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pitchFamily="-64" charset="-128"/>
            </a:endParaRPr>
          </a:p>
        </p:txBody>
      </p:sp>
      <p:pic>
        <p:nvPicPr>
          <p:cNvPr id="28" name="Elemento grafico 27" descr="Domanda e offerta contorno">
            <a:extLst>
              <a:ext uri="{FF2B5EF4-FFF2-40B4-BE49-F238E27FC236}">
                <a16:creationId xmlns:a16="http://schemas.microsoft.com/office/drawing/2014/main" id="{A1664A5D-FED0-A58A-3D75-5A0664EAA5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39121" y="999657"/>
            <a:ext cx="292279" cy="292279"/>
          </a:xfrm>
          <a:prstGeom prst="rect">
            <a:avLst/>
          </a:prstGeom>
        </p:spPr>
      </p:pic>
      <p:pic>
        <p:nvPicPr>
          <p:cNvPr id="37" name="Elemento grafico 36" descr="Aggiungere con riempimento a tinta unita">
            <a:extLst>
              <a:ext uri="{FF2B5EF4-FFF2-40B4-BE49-F238E27FC236}">
                <a16:creationId xmlns:a16="http://schemas.microsoft.com/office/drawing/2014/main" id="{0E0491AF-CF0A-770D-AB30-B1D888F1AC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2337" y="1014584"/>
            <a:ext cx="194899" cy="194899"/>
          </a:xfrm>
          <a:prstGeom prst="rect">
            <a:avLst/>
          </a:prstGeom>
        </p:spPr>
      </p:pic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BD8A3B31-1298-98FE-9898-15FEE8A84A54}"/>
              </a:ext>
            </a:extLst>
          </p:cNvPr>
          <p:cNvCxnSpPr/>
          <p:nvPr/>
        </p:nvCxnSpPr>
        <p:spPr bwMode="auto">
          <a:xfrm>
            <a:off x="1164847" y="1209483"/>
            <a:ext cx="115313" cy="0"/>
          </a:xfrm>
          <a:prstGeom prst="line">
            <a:avLst/>
          </a:prstGeom>
          <a:solidFill>
            <a:schemeClr val="tx2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42" name="Immagine 41">
            <a:extLst>
              <a:ext uri="{FF2B5EF4-FFF2-40B4-BE49-F238E27FC236}">
                <a16:creationId xmlns:a16="http://schemas.microsoft.com/office/drawing/2014/main" id="{212BE48D-C962-1E23-41BD-589AB57DE5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82" y="2214997"/>
            <a:ext cx="2510100" cy="1684173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7B613E79-874D-650E-B5E1-5D206B129F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69" y="2345126"/>
            <a:ext cx="2634906" cy="136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157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1_ASSOC" val="-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" val="-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" val="-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1" val="-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_ASSOC" val="-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_ASSOC" val="-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" val="-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" val="-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" val="-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" val="-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" val="-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_ASSOC" val="-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" val="-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DiZfqHRc.SCDDhEkmC4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DiZfqHRc.SCDDhEkmC4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DiZfqHRc.SCDDhEkmC4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DiZfqHRc.SCDDhEkmC4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_ASSOC" val="-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DiZfqHRc.SCDDhEkmC4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" val="-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" val="-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1" val="-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1_ASSOC" val="-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_ASSOC" val="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_ASSOC" val="-1"/>
</p:tagLst>
</file>

<file path=ppt/theme/theme1.xml><?xml version="1.0" encoding="utf-8"?>
<a:theme xmlns:a="http://schemas.openxmlformats.org/drawingml/2006/main" name="SSM Default 16x9">
  <a:themeElements>
    <a:clrScheme name="___FINAL___BASU___">
      <a:dk1>
        <a:srgbClr val="585858"/>
      </a:dk1>
      <a:lt1>
        <a:srgbClr val="FFFFFF"/>
      </a:lt1>
      <a:dk2>
        <a:srgbClr val="003399"/>
      </a:dk2>
      <a:lt2>
        <a:srgbClr val="BEBEBE"/>
      </a:lt2>
      <a:accent1>
        <a:srgbClr val="003399"/>
      </a:accent1>
      <a:accent2>
        <a:srgbClr val="4078B8"/>
      </a:accent2>
      <a:accent3>
        <a:srgbClr val="AF7598"/>
      </a:accent3>
      <a:accent4>
        <a:srgbClr val="682E32"/>
      </a:accent4>
      <a:accent5>
        <a:srgbClr val="EAC568"/>
      </a:accent5>
      <a:accent6>
        <a:srgbClr val="77B37F"/>
      </a:accent6>
      <a:hlink>
        <a:srgbClr val="008080"/>
      </a:hlink>
      <a:folHlink>
        <a:srgbClr val="5FA3DB"/>
      </a:folHlink>
    </a:clrScheme>
    <a:fontScheme name="5_Leere Präsentation">
      <a:majorFont>
        <a:latin typeface="Arial Black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-6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-64" charset="-128"/>
          </a:defRPr>
        </a:defPPr>
      </a:lstStyle>
    </a:lnDef>
  </a:objectDefaults>
  <a:extraClrSchemeLst>
    <a:extraClrScheme>
      <a:clrScheme name="5_Leere Präsentation 1">
        <a:dk1>
          <a:srgbClr val="585858"/>
        </a:dk1>
        <a:lt1>
          <a:srgbClr val="FFFFFF"/>
        </a:lt1>
        <a:dk2>
          <a:srgbClr val="003399"/>
        </a:dk2>
        <a:lt2>
          <a:srgbClr val="BEBEBE"/>
        </a:lt2>
        <a:accent1>
          <a:srgbClr val="4078B8"/>
        </a:accent1>
        <a:accent2>
          <a:srgbClr val="000066"/>
        </a:accent2>
        <a:accent3>
          <a:srgbClr val="FFFFFF"/>
        </a:accent3>
        <a:accent4>
          <a:srgbClr val="4A4A4A"/>
        </a:accent4>
        <a:accent5>
          <a:srgbClr val="AFBED8"/>
        </a:accent5>
        <a:accent6>
          <a:srgbClr val="00005C"/>
        </a:accent6>
        <a:hlink>
          <a:srgbClr val="008080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B607DD1D-7B11-4215-A2B5-704136DDE346}" vid="{16B2C8CD-F09F-4674-8DA2-1AF9552168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SSM Default 16x9</Template>
  <TotalTime>7607</TotalTime>
  <Words>475</Words>
  <Application>Microsoft Macintosh PowerPoint</Application>
  <PresentationFormat>Presentazione su schermo (16:9)</PresentationFormat>
  <Paragraphs>116</Paragraphs>
  <Slides>10</Slides>
  <Notes>8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20" baseType="lpstr">
      <vt:lpstr>Arial</vt:lpstr>
      <vt:lpstr>Arial Black</vt:lpstr>
      <vt:lpstr>Arial Body</vt:lpstr>
      <vt:lpstr>Calibri</vt:lpstr>
      <vt:lpstr>Calibri Light</vt:lpstr>
      <vt:lpstr>Times</vt:lpstr>
      <vt:lpstr>Verdana</vt:lpstr>
      <vt:lpstr>Wingdings</vt:lpstr>
      <vt:lpstr>SSM Default 16x9</vt:lpstr>
      <vt:lpstr>think-cell Slide</vt:lpstr>
      <vt:lpstr>CT0540 - Social Network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European Central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Crypto-asset ecosystem, Banco de España registry and practical cases</dc:title>
  <dc:creator>Andrés Acha, Sandra</dc:creator>
  <cp:lastModifiedBy>André Ramolivaz</cp:lastModifiedBy>
  <cp:revision>119</cp:revision>
  <dcterms:created xsi:type="dcterms:W3CDTF">2022-11-10T15:14:12Z</dcterms:created>
  <dcterms:modified xsi:type="dcterms:W3CDTF">2023-06-17T07:04:18Z</dcterms:modified>
</cp:coreProperties>
</file>